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69" r:id="rId3"/>
    <p:sldId id="271" r:id="rId4"/>
    <p:sldId id="272" r:id="rId5"/>
    <p:sldId id="273" r:id="rId6"/>
    <p:sldId id="274" r:id="rId7"/>
    <p:sldId id="276" r:id="rId8"/>
    <p:sldId id="277" r:id="rId9"/>
    <p:sldId id="278" r:id="rId10"/>
    <p:sldId id="279" r:id="rId11"/>
    <p:sldId id="280" r:id="rId12"/>
    <p:sldId id="281" r:id="rId1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umatytoji sekcija" id="{0C947C9B-A2D3-4948-A977-08358758A4A0}">
          <p14:sldIdLst>
            <p14:sldId id="256"/>
            <p14:sldId id="269"/>
            <p14:sldId id="271"/>
            <p14:sldId id="272"/>
            <p14:sldId id="273"/>
            <p14:sldId id="274"/>
            <p14:sldId id="276"/>
            <p14:sldId id="277"/>
            <p14:sldId id="278"/>
            <p14:sldId id="279"/>
            <p14:sldId id="280"/>
            <p14:sldId id="281"/>
          </p14:sldIdLst>
        </p14:section>
        <p14:section name="Sekcija be pavadinimo" id="{87B373E5-E831-493F-A167-DAB91DD9AE61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30.xlsx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31.xlsx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32.xlsx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darbalapis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8.6806045611189417E-2"/>
          <c:w val="1"/>
          <c:h val="0.768602524694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0-46D1-96C1-350AE46ED31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9-469C-BD46-6423783C3EBE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9-469C-BD46-6423783C3EB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9-469C-BD46-6423783C3EB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9-469C-BD46-6423783C3EBE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0.874</c:v>
                </c:pt>
                <c:pt idx="1">
                  <c:v>0.89600000000000002</c:v>
                </c:pt>
                <c:pt idx="2">
                  <c:v>0.85</c:v>
                </c:pt>
                <c:pt idx="3">
                  <c:v>0.79100000000000004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0-46D1-96C1-350AE46ED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97183"/>
        <c:axId val="1684110911"/>
      </c:barChart>
      <c:valAx>
        <c:axId val="1684110911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097183"/>
        <c:crosses val="autoZero"/>
        <c:crossBetween val="between"/>
      </c:valAx>
      <c:catAx>
        <c:axId val="1684097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09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8.6806045611189417E-2"/>
          <c:w val="1"/>
          <c:h val="0.768602524694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0-46D1-96C1-350AE46ED31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9-469C-BD46-6423783C3EBE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9-469C-BD46-6423783C3EB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9-469C-BD46-6423783C3EB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9-469C-BD46-6423783C3EBE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0.70899999999999996</c:v>
                </c:pt>
                <c:pt idx="1">
                  <c:v>0.64400000000000002</c:v>
                </c:pt>
                <c:pt idx="2">
                  <c:v>0.59199999999999997</c:v>
                </c:pt>
                <c:pt idx="3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0-46D1-96C1-350AE46ED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97183"/>
        <c:axId val="1684110911"/>
      </c:barChart>
      <c:valAx>
        <c:axId val="1684110911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097183"/>
        <c:crosses val="autoZero"/>
        <c:crossBetween val="between"/>
      </c:valAx>
      <c:catAx>
        <c:axId val="1684097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09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394091105481688E-2"/>
          <c:y val="0.10446656228726406"/>
          <c:w val="0.96838287608239193"/>
          <c:h val="0.748624733916651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Tėvai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3D-495B-80FC-A96BD17EC9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3D-495B-80FC-A96BD17EC9AD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3D-495B-80FC-A96BD17EC9A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3D-495B-80FC-A96BD17EC9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3D-495B-80FC-A96BD17EC9AD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0.74299999999999999</c:v>
                </c:pt>
                <c:pt idx="1">
                  <c:v>0.64700000000000002</c:v>
                </c:pt>
                <c:pt idx="2">
                  <c:v>0.75</c:v>
                </c:pt>
                <c:pt idx="3">
                  <c:v>0.73899999999999999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3D-495B-80FC-A96BD17EC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45249631"/>
        <c:axId val="1545252543"/>
      </c:barChart>
      <c:valAx>
        <c:axId val="154525254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49631"/>
        <c:crosses val="autoZero"/>
        <c:crossBetween val="between"/>
      </c:valAx>
      <c:catAx>
        <c:axId val="154524963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525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094838221778798"/>
          <c:w val="1"/>
          <c:h val="0.741545700397766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Mokytojai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4-4881-9BCE-BBBCFEF911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4-4881-9BCE-BBBCFEF911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4-4881-9BCE-BBBCFEF911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4-4881-9BCE-BBBCFEF9113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4-4881-9BCE-BBBCFEF91131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Lapas1!$A$2:$A$6</c:f>
              <c:numCache>
                <c:formatCode>General</c:formatCode>
                <c:ptCount val="5"/>
              </c:numCache>
            </c:num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0.89200000000000002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4-4881-9BCE-BBBCFEF91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118815"/>
        <c:axId val="1684117983"/>
      </c:barChart>
      <c:valAx>
        <c:axId val="168411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8815"/>
        <c:crosses val="autoZero"/>
        <c:crossBetween val="between"/>
      </c:valAx>
      <c:catAx>
        <c:axId val="1684118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7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8.6806045611189417E-2"/>
          <c:w val="1"/>
          <c:h val="0.768602524694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0-46D1-96C1-350AE46ED31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9-469C-BD46-6423783C3EBE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9-469C-BD46-6423783C3EB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9-469C-BD46-6423783C3EB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9-469C-BD46-6423783C3EBE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0.90100000000000002</c:v>
                </c:pt>
                <c:pt idx="1">
                  <c:v>0.91300000000000003</c:v>
                </c:pt>
                <c:pt idx="2">
                  <c:v>0.9</c:v>
                </c:pt>
                <c:pt idx="3">
                  <c:v>0.93400000000000005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0-46D1-96C1-350AE46ED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97183"/>
        <c:axId val="1684110911"/>
      </c:barChart>
      <c:valAx>
        <c:axId val="1684110911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097183"/>
        <c:crosses val="autoZero"/>
        <c:crossBetween val="between"/>
      </c:valAx>
      <c:catAx>
        <c:axId val="1684097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09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394091105481688E-2"/>
          <c:y val="0.10446656228726406"/>
          <c:w val="0.96838287608239193"/>
          <c:h val="0.748624733916651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Tėvai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3D-495B-80FC-A96BD17EC9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3D-495B-80FC-A96BD17EC9AD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3D-495B-80FC-A96BD17EC9A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3D-495B-80FC-A96BD17EC9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3D-495B-80FC-A96BD17EC9AD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0.91400000000000003</c:v>
                </c:pt>
                <c:pt idx="1">
                  <c:v>0.96099999999999997</c:v>
                </c:pt>
                <c:pt idx="2">
                  <c:v>0.9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3D-495B-80FC-A96BD17EC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45249631"/>
        <c:axId val="1545252543"/>
      </c:barChart>
      <c:valAx>
        <c:axId val="154525254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49631"/>
        <c:crosses val="autoZero"/>
        <c:crossBetween val="between"/>
      </c:valAx>
      <c:catAx>
        <c:axId val="154524963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525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094838221778798"/>
          <c:w val="1"/>
          <c:h val="0.741545700397766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Mokytojai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4-4881-9BCE-BBBCFEF911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4-4881-9BCE-BBBCFEF911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4-4881-9BCE-BBBCFEF911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4-4881-9BCE-BBBCFEF9113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4-4881-9BCE-BBBCFEF91131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Lapas1!$A$2:$A$6</c:f>
              <c:numCache>
                <c:formatCode>General</c:formatCode>
                <c:ptCount val="5"/>
              </c:numCache>
            </c:num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0.69499999999999995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4-4881-9BCE-BBBCFEF91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118815"/>
        <c:axId val="1684117983"/>
      </c:barChart>
      <c:valAx>
        <c:axId val="168411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8815"/>
        <c:crosses val="autoZero"/>
        <c:crossBetween val="between"/>
      </c:valAx>
      <c:catAx>
        <c:axId val="1684118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7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8.6806045611189417E-2"/>
          <c:w val="1"/>
          <c:h val="0.768602524694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0-46D1-96C1-350AE46ED31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9-469C-BD46-6423783C3EBE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9-469C-BD46-6423783C3EB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9-469C-BD46-6423783C3EB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9-469C-BD46-6423783C3EBE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0.70899999999999996</c:v>
                </c:pt>
                <c:pt idx="1">
                  <c:v>0.81899999999999995</c:v>
                </c:pt>
                <c:pt idx="2">
                  <c:v>0.85799999999999998</c:v>
                </c:pt>
                <c:pt idx="3">
                  <c:v>0.86799999999999999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0-46D1-96C1-350AE46ED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97183"/>
        <c:axId val="1684110911"/>
      </c:barChart>
      <c:valAx>
        <c:axId val="16841109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097183"/>
        <c:crosses val="autoZero"/>
        <c:crossBetween val="between"/>
      </c:valAx>
      <c:catAx>
        <c:axId val="1684097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09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394091105481688E-2"/>
          <c:y val="0.10446656228726406"/>
          <c:w val="0.96838287608239193"/>
          <c:h val="0.748624733916651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Tėvai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3D-495B-80FC-A96BD17EC9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3D-495B-80FC-A96BD17EC9AD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3D-495B-80FC-A96BD17EC9A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3D-495B-80FC-A96BD17EC9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3D-495B-80FC-A96BD17EC9AD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0.67100000000000004</c:v>
                </c:pt>
                <c:pt idx="1">
                  <c:v>0.86299999999999999</c:v>
                </c:pt>
                <c:pt idx="2">
                  <c:v>0.89900000000000002</c:v>
                </c:pt>
                <c:pt idx="3">
                  <c:v>0.91400000000000003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3D-495B-80FC-A96BD17EC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45249631"/>
        <c:axId val="1545252543"/>
      </c:barChart>
      <c:valAx>
        <c:axId val="15452525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49631"/>
        <c:crosses val="autoZero"/>
        <c:crossBetween val="between"/>
      </c:valAx>
      <c:catAx>
        <c:axId val="154524963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525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094838221778798"/>
          <c:w val="1"/>
          <c:h val="0.741545700397766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Mokytojai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4-4881-9BCE-BBBCFEF911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4-4881-9BCE-BBBCFEF911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4-4881-9BCE-BBBCFEF911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4-4881-9BCE-BBBCFEF9113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4-4881-9BCE-BBBCFEF91131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Lapas1!$A$2:$A$6</c:f>
              <c:numCache>
                <c:formatCode>General</c:formatCode>
                <c:ptCount val="5"/>
              </c:numCache>
            </c:num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0.69599999999999995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4-4881-9BCE-BBBCFEF91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118815"/>
        <c:axId val="1684117983"/>
      </c:barChart>
      <c:valAx>
        <c:axId val="168411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8815"/>
        <c:crosses val="autoZero"/>
        <c:crossBetween val="between"/>
      </c:valAx>
      <c:catAx>
        <c:axId val="1684118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7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8.6806045611189417E-2"/>
          <c:w val="1"/>
          <c:h val="0.768602524694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0-46D1-96C1-350AE46ED31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9-469C-BD46-6423783C3EBE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9-469C-BD46-6423783C3EB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9-469C-BD46-6423783C3EB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9-469C-BD46-6423783C3EBE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0.749</c:v>
                </c:pt>
                <c:pt idx="1">
                  <c:v>0.66100000000000003</c:v>
                </c:pt>
                <c:pt idx="2">
                  <c:v>0.59099999999999997</c:v>
                </c:pt>
                <c:pt idx="3">
                  <c:v>0.46100000000000002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0-46D1-96C1-350AE46ED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97183"/>
        <c:axId val="1684110911"/>
      </c:barChart>
      <c:valAx>
        <c:axId val="1684110911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097183"/>
        <c:crosses val="autoZero"/>
        <c:crossBetween val="between"/>
      </c:valAx>
      <c:catAx>
        <c:axId val="1684097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09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394091105481688E-2"/>
          <c:y val="0.10446656228726406"/>
          <c:w val="0.96838287608239193"/>
          <c:h val="0.748624733916651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Tėvai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3D-495B-80FC-A96BD17EC9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3D-495B-80FC-A96BD17EC9AD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3D-495B-80FC-A96BD17EC9A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3D-495B-80FC-A96BD17EC9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3D-495B-80FC-A96BD17EC9AD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0.9</c:v>
                </c:pt>
                <c:pt idx="1">
                  <c:v>0.84299999999999997</c:v>
                </c:pt>
                <c:pt idx="2">
                  <c:v>0.88900000000000001</c:v>
                </c:pt>
                <c:pt idx="3">
                  <c:v>0.87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3D-495B-80FC-A96BD17EC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45249631"/>
        <c:axId val="1545252543"/>
      </c:barChart>
      <c:valAx>
        <c:axId val="1545252543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49631"/>
        <c:crosses val="autoZero"/>
        <c:crossBetween val="between"/>
      </c:valAx>
      <c:catAx>
        <c:axId val="154524963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525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394091105481688E-2"/>
          <c:y val="0.10446656228726406"/>
          <c:w val="0.96838287608239193"/>
          <c:h val="0.748624733916651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Tėvai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3D-495B-80FC-A96BD17EC9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3D-495B-80FC-A96BD17EC9AD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3D-495B-80FC-A96BD17EC9A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3D-495B-80FC-A96BD17EC9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3D-495B-80FC-A96BD17EC9AD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0.81399999999999995</c:v>
                </c:pt>
                <c:pt idx="1">
                  <c:v>0.745</c:v>
                </c:pt>
                <c:pt idx="2">
                  <c:v>0.88900000000000001</c:v>
                </c:pt>
                <c:pt idx="3">
                  <c:v>0.69599999999999995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3D-495B-80FC-A96BD17EC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45249631"/>
        <c:axId val="1545252543"/>
      </c:barChart>
      <c:valAx>
        <c:axId val="15452525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49631"/>
        <c:crosses val="autoZero"/>
        <c:crossBetween val="between"/>
      </c:valAx>
      <c:catAx>
        <c:axId val="154524963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525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094838221778798"/>
          <c:w val="1"/>
          <c:h val="0.741545700397766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Mokytojai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4-4881-9BCE-BBBCFEF911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4-4881-9BCE-BBBCFEF911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4-4881-9BCE-BBBCFEF911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4-4881-9BCE-BBBCFEF9113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4-4881-9BCE-BBBCFEF91131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Lapas1!$A$2:$A$6</c:f>
              <c:numCache>
                <c:formatCode>General</c:formatCode>
                <c:ptCount val="5"/>
              </c:numCache>
            </c:num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0.80400000000000005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4-4881-9BCE-BBBCFEF91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118815"/>
        <c:axId val="1684117983"/>
      </c:barChart>
      <c:valAx>
        <c:axId val="168411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8815"/>
        <c:crosses val="autoZero"/>
        <c:crossBetween val="between"/>
      </c:valAx>
      <c:catAx>
        <c:axId val="1684118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7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8.6806045611189417E-2"/>
          <c:w val="1"/>
          <c:h val="0.768602524694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0-46D1-96C1-350AE46ED31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9-469C-BD46-6423783C3EBE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9-469C-BD46-6423783C3EB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9-469C-BD46-6423783C3EB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9-469C-BD46-6423783C3EBE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0.55600000000000005</c:v>
                </c:pt>
                <c:pt idx="1">
                  <c:v>0.57399999999999995</c:v>
                </c:pt>
                <c:pt idx="2">
                  <c:v>0.59199999999999997</c:v>
                </c:pt>
                <c:pt idx="3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0-46D1-96C1-350AE46ED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97183"/>
        <c:axId val="1684110911"/>
      </c:barChart>
      <c:valAx>
        <c:axId val="1684110911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097183"/>
        <c:crosses val="autoZero"/>
        <c:crossBetween val="between"/>
      </c:valAx>
      <c:catAx>
        <c:axId val="1684097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09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394091105481688E-2"/>
          <c:y val="0.10446656228726406"/>
          <c:w val="0.96838287608239193"/>
          <c:h val="0.748624733916651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Tėvai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3D-495B-80FC-A96BD17EC9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3D-495B-80FC-A96BD17EC9AD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3D-495B-80FC-A96BD17EC9A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3D-495B-80FC-A96BD17EC9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3D-495B-80FC-A96BD17EC9AD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0.51500000000000001</c:v>
                </c:pt>
                <c:pt idx="1">
                  <c:v>0.58799999999999997</c:v>
                </c:pt>
                <c:pt idx="2">
                  <c:v>0.69499999999999995</c:v>
                </c:pt>
                <c:pt idx="3">
                  <c:v>0.73899999999999999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3D-495B-80FC-A96BD17EC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45249631"/>
        <c:axId val="1545252543"/>
      </c:barChart>
      <c:valAx>
        <c:axId val="154525254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49631"/>
        <c:crosses val="autoZero"/>
        <c:crossBetween val="between"/>
      </c:valAx>
      <c:catAx>
        <c:axId val="154524963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525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094838221778798"/>
          <c:w val="1"/>
          <c:h val="0.741545700397766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Mokytojai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4-4881-9BCE-BBBCFEF911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4-4881-9BCE-BBBCFEF911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4-4881-9BCE-BBBCFEF911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4-4881-9BCE-BBBCFEF9113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4-4881-9BCE-BBBCFEF91131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Lapas1!$A$2:$A$6</c:f>
              <c:numCache>
                <c:formatCode>General</c:formatCode>
                <c:ptCount val="5"/>
              </c:numCache>
            </c:num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0.95599999999999996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4-4881-9BCE-BBBCFEF91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118815"/>
        <c:axId val="1684117983"/>
      </c:barChart>
      <c:valAx>
        <c:axId val="168411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8815"/>
        <c:crosses val="autoZero"/>
        <c:crossBetween val="between"/>
      </c:valAx>
      <c:catAx>
        <c:axId val="1684118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7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8.6806045611189417E-2"/>
          <c:w val="1"/>
          <c:h val="0.768602524694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0-46D1-96C1-350AE46ED31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9-469C-BD46-6423783C3EBE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9-469C-BD46-6423783C3EB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9-469C-BD46-6423783C3EB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9-469C-BD46-6423783C3EBE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0.90800000000000003</c:v>
                </c:pt>
                <c:pt idx="1">
                  <c:v>0.93100000000000005</c:v>
                </c:pt>
                <c:pt idx="2">
                  <c:v>0.875</c:v>
                </c:pt>
                <c:pt idx="3">
                  <c:v>0.80200000000000005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0-46D1-96C1-350AE46ED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97183"/>
        <c:axId val="1684110911"/>
      </c:barChart>
      <c:valAx>
        <c:axId val="1684110911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097183"/>
        <c:crosses val="autoZero"/>
        <c:crossBetween val="between"/>
      </c:valAx>
      <c:catAx>
        <c:axId val="1684097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09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394091105481688E-2"/>
          <c:y val="0.10446656228726406"/>
          <c:w val="0.96838287608239193"/>
          <c:h val="0.748624733916651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Tėvai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3D-495B-80FC-A96BD17EC9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3D-495B-80FC-A96BD17EC9AD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3D-495B-80FC-A96BD17EC9A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3D-495B-80FC-A96BD17EC9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3D-495B-80FC-A96BD17EC9AD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0.8</c:v>
                </c:pt>
                <c:pt idx="1">
                  <c:v>0.90200000000000002</c:v>
                </c:pt>
                <c:pt idx="2">
                  <c:v>0.80500000000000005</c:v>
                </c:pt>
                <c:pt idx="3">
                  <c:v>0.82699999999999996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3D-495B-80FC-A96BD17EC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45249631"/>
        <c:axId val="1545252543"/>
      </c:barChart>
      <c:valAx>
        <c:axId val="154525254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49631"/>
        <c:crosses val="autoZero"/>
        <c:crossBetween val="between"/>
      </c:valAx>
      <c:catAx>
        <c:axId val="154524963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525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094838221778798"/>
          <c:w val="1"/>
          <c:h val="0.741545700397766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Mokytojai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4-4881-9BCE-BBBCFEF911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4-4881-9BCE-BBBCFEF911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4-4881-9BCE-BBBCFEF911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4-4881-9BCE-BBBCFEF9113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4-4881-9BCE-BBBCFEF91131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Lapas1!$A$2:$A$6</c:f>
              <c:numCache>
                <c:formatCode>General</c:formatCode>
                <c:ptCount val="5"/>
              </c:numCache>
            </c:num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0.93400000000000005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4-4881-9BCE-BBBCFEF91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118815"/>
        <c:axId val="1684117983"/>
      </c:barChart>
      <c:valAx>
        <c:axId val="168411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8815"/>
        <c:crosses val="autoZero"/>
        <c:crossBetween val="between"/>
      </c:valAx>
      <c:catAx>
        <c:axId val="1684118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7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8.6806045611189417E-2"/>
          <c:w val="1"/>
          <c:h val="0.768602524694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0-46D1-96C1-350AE46ED31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9-469C-BD46-6423783C3EBE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9-469C-BD46-6423783C3EB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9-469C-BD46-6423783C3EB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9-469C-BD46-6423783C3EBE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0.875</c:v>
                </c:pt>
                <c:pt idx="1">
                  <c:v>0.80900000000000005</c:v>
                </c:pt>
                <c:pt idx="2">
                  <c:v>0.88400000000000001</c:v>
                </c:pt>
                <c:pt idx="3">
                  <c:v>0.70299999999999996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0-46D1-96C1-350AE46ED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97183"/>
        <c:axId val="1684110911"/>
      </c:barChart>
      <c:valAx>
        <c:axId val="16841109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097183"/>
        <c:crosses val="autoZero"/>
        <c:crossBetween val="between"/>
      </c:valAx>
      <c:catAx>
        <c:axId val="1684097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09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394091105481688E-2"/>
          <c:y val="0.10446656228726406"/>
          <c:w val="0.96838287608239193"/>
          <c:h val="0.748624733916651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Tėvai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3D-495B-80FC-A96BD17EC9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3D-495B-80FC-A96BD17EC9AD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3D-495B-80FC-A96BD17EC9A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3D-495B-80FC-A96BD17EC9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3D-495B-80FC-A96BD17EC9AD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0.82799999999999996</c:v>
                </c:pt>
                <c:pt idx="1">
                  <c:v>0.90200000000000002</c:v>
                </c:pt>
                <c:pt idx="2">
                  <c:v>0.88900000000000001</c:v>
                </c:pt>
                <c:pt idx="3">
                  <c:v>0.87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3D-495B-80FC-A96BD17EC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45249631"/>
        <c:axId val="1545252543"/>
      </c:barChart>
      <c:valAx>
        <c:axId val="154525254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49631"/>
        <c:crosses val="autoZero"/>
        <c:crossBetween val="between"/>
      </c:valAx>
      <c:catAx>
        <c:axId val="154524963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525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094838221778798"/>
          <c:w val="1"/>
          <c:h val="0.741545700397766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Mokytojai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4-4881-9BCE-BBBCFEF911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4-4881-9BCE-BBBCFEF911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4-4881-9BCE-BBBCFEF911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4-4881-9BCE-BBBCFEF9113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4-4881-9BCE-BBBCFEF91131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Lapas1!$A$2:$A$6</c:f>
              <c:numCache>
                <c:formatCode>General</c:formatCode>
                <c:ptCount val="5"/>
              </c:numCache>
            </c:num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0.97799999999999998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4-4881-9BCE-BBBCFEF91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118815"/>
        <c:axId val="1684117983"/>
      </c:barChart>
      <c:valAx>
        <c:axId val="168411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8815"/>
        <c:crosses val="autoZero"/>
        <c:crossBetween val="between"/>
      </c:valAx>
      <c:catAx>
        <c:axId val="1684118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7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094838221778798"/>
          <c:w val="1"/>
          <c:h val="0.741545700397766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Mokytojai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4-4881-9BCE-BBBCFEF911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4-4881-9BCE-BBBCFEF911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4-4881-9BCE-BBBCFEF911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4-4881-9BCE-BBBCFEF9113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4-4881-9BCE-BBBCFEF91131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Lapas1!$A$2:$A$6</c:f>
              <c:numCache>
                <c:formatCode>General</c:formatCode>
                <c:ptCount val="5"/>
              </c:numCache>
            </c:num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0.93500000000000005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4-4881-9BCE-BBBCFEF91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118815"/>
        <c:axId val="1684117983"/>
      </c:barChart>
      <c:valAx>
        <c:axId val="168411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8815"/>
        <c:crosses val="autoZero"/>
        <c:crossBetween val="between"/>
      </c:valAx>
      <c:catAx>
        <c:axId val="1684118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7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8.6806045611189417E-2"/>
          <c:w val="1"/>
          <c:h val="0.768602524694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0-46D1-96C1-350AE46ED31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9-469C-BD46-6423783C3EBE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9-469C-BD46-6423783C3EB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9-469C-BD46-6423783C3EB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9-469C-BD46-6423783C3EBE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0.92100000000000004</c:v>
                </c:pt>
                <c:pt idx="1">
                  <c:v>0.90500000000000003</c:v>
                </c:pt>
                <c:pt idx="2">
                  <c:v>0.875</c:v>
                </c:pt>
                <c:pt idx="3">
                  <c:v>0.82399999999999995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0-46D1-96C1-350AE46ED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97183"/>
        <c:axId val="1684110911"/>
      </c:barChart>
      <c:valAx>
        <c:axId val="1684110911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097183"/>
        <c:crosses val="autoZero"/>
        <c:crossBetween val="between"/>
      </c:valAx>
      <c:catAx>
        <c:axId val="1684097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09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394091105481688E-2"/>
          <c:y val="0.10446656228726406"/>
          <c:w val="0.96838287608239193"/>
          <c:h val="0.748624733916651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Tėvai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3D-495B-80FC-A96BD17EC9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3D-495B-80FC-A96BD17EC9AD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3D-495B-80FC-A96BD17EC9A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3D-495B-80FC-A96BD17EC9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3D-495B-80FC-A96BD17EC9AD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0.872</c:v>
                </c:pt>
                <c:pt idx="1">
                  <c:v>0.94099999999999995</c:v>
                </c:pt>
                <c:pt idx="2">
                  <c:v>0.91700000000000004</c:v>
                </c:pt>
                <c:pt idx="3">
                  <c:v>0.95699999999999996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3D-495B-80FC-A96BD17EC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45249631"/>
        <c:axId val="1545252543"/>
      </c:barChart>
      <c:valAx>
        <c:axId val="154525254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49631"/>
        <c:crosses val="autoZero"/>
        <c:crossBetween val="between"/>
      </c:valAx>
      <c:catAx>
        <c:axId val="154524963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525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094838221778798"/>
          <c:w val="1"/>
          <c:h val="0.741545700397766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Mokytojai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4-4881-9BCE-BBBCFEF911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4-4881-9BCE-BBBCFEF911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4-4881-9BCE-BBBCFEF911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4-4881-9BCE-BBBCFEF9113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4-4881-9BCE-BBBCFEF91131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Lapas1!$A$2:$A$6</c:f>
              <c:numCache>
                <c:formatCode>General</c:formatCode>
                <c:ptCount val="5"/>
              </c:numCache>
            </c:num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0.95699999999999996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4-4881-9BCE-BBBCFEF91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118815"/>
        <c:axId val="1684117983"/>
      </c:barChart>
      <c:valAx>
        <c:axId val="168411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8815"/>
        <c:crosses val="autoZero"/>
        <c:crossBetween val="between"/>
      </c:valAx>
      <c:catAx>
        <c:axId val="1684118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7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8.6806045611189417E-2"/>
          <c:w val="1"/>
          <c:h val="0.768602524694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0-46D1-96C1-350AE46ED31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9-469C-BD46-6423783C3EBE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9-469C-BD46-6423783C3EB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9-469C-BD46-6423783C3EB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9-469C-BD46-6423783C3EBE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0.94699999999999995</c:v>
                </c:pt>
                <c:pt idx="1">
                  <c:v>0.93100000000000005</c:v>
                </c:pt>
                <c:pt idx="2">
                  <c:v>0.89100000000000001</c:v>
                </c:pt>
                <c:pt idx="3">
                  <c:v>0.879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0-46D1-96C1-350AE46ED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97183"/>
        <c:axId val="1684110911"/>
      </c:barChart>
      <c:valAx>
        <c:axId val="1684110911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097183"/>
        <c:crosses val="autoZero"/>
        <c:crossBetween val="between"/>
      </c:valAx>
      <c:catAx>
        <c:axId val="1684097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09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394091105481688E-2"/>
          <c:y val="0.10446656228726406"/>
          <c:w val="0.96838287608239193"/>
          <c:h val="0.748624733916651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Tėvai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3D-495B-80FC-A96BD17EC9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3D-495B-80FC-A96BD17EC9AD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3D-495B-80FC-A96BD17EC9A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3D-495B-80FC-A96BD17EC9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3D-495B-80FC-A96BD17EC9AD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0.82899999999999996</c:v>
                </c:pt>
                <c:pt idx="1">
                  <c:v>0.80400000000000005</c:v>
                </c:pt>
                <c:pt idx="2">
                  <c:v>0.88900000000000001</c:v>
                </c:pt>
                <c:pt idx="3">
                  <c:v>0.78300000000000003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3D-495B-80FC-A96BD17EC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45249631"/>
        <c:axId val="1545252543"/>
      </c:barChart>
      <c:valAx>
        <c:axId val="1545252543"/>
        <c:scaling>
          <c:orientation val="minMax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49631"/>
        <c:crosses val="autoZero"/>
        <c:crossBetween val="between"/>
      </c:valAx>
      <c:catAx>
        <c:axId val="154524963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525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094838221778798"/>
          <c:w val="1"/>
          <c:h val="0.741545700397766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Mokytojai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4-4881-9BCE-BBBCFEF911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4-4881-9BCE-BBBCFEF911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4-4881-9BCE-BBBCFEF911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4-4881-9BCE-BBBCFEF9113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4-4881-9BCE-BBBCFEF91131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Lapas1!$A$2:$A$6</c:f>
              <c:numCache>
                <c:formatCode>General</c:formatCode>
                <c:ptCount val="5"/>
              </c:numCache>
            </c:num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0.91300000000000003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4-4881-9BCE-BBBCFEF91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118815"/>
        <c:axId val="1684117983"/>
      </c:barChart>
      <c:valAx>
        <c:axId val="168411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8815"/>
        <c:crosses val="autoZero"/>
        <c:crossBetween val="between"/>
      </c:valAx>
      <c:catAx>
        <c:axId val="1684118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7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8.6806045611189417E-2"/>
          <c:w val="1"/>
          <c:h val="0.768602524694761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Mokiniai</c:v>
                </c:pt>
              </c:strCache>
            </c:strRef>
          </c:tx>
          <c:spPr>
            <a:solidFill>
              <a:srgbClr val="FF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D0-46D1-96C1-350AE46ED31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B9-469C-BD46-6423783C3EBE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B9-469C-BD46-6423783C3EB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B9-469C-BD46-6423783C3EBE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B9-469C-BD46-6423783C3EBE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0.81399999999999995</c:v>
                </c:pt>
                <c:pt idx="1">
                  <c:v>0.70499999999999996</c:v>
                </c:pt>
                <c:pt idx="2">
                  <c:v>0.73299999999999998</c:v>
                </c:pt>
                <c:pt idx="3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D0-46D1-96C1-350AE46ED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97183"/>
        <c:axId val="1684110911"/>
      </c:barChart>
      <c:valAx>
        <c:axId val="16841109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097183"/>
        <c:crosses val="autoZero"/>
        <c:crossBetween val="between"/>
      </c:valAx>
      <c:catAx>
        <c:axId val="1684097183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091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1.394091105481688E-2"/>
          <c:y val="0.10446656228726406"/>
          <c:w val="0.96838287608239193"/>
          <c:h val="0.748624733916651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Tėvai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3D-495B-80FC-A96BD17EC9A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3D-495B-80FC-A96BD17EC9AD}"/>
              </c:ext>
            </c:extLst>
          </c:dPt>
          <c:dPt>
            <c:idx val="2"/>
            <c:invertIfNegative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3D-495B-80FC-A96BD17EC9A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3D-495B-80FC-A96BD17EC9A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3D-495B-80FC-A96BD17EC9AD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Lapas1!$A$2:$A$6</c:f>
              <c:strCache>
                <c:ptCount val="4"/>
                <c:pt idx="0">
                  <c:v>5-6 klasės</c:v>
                </c:pt>
                <c:pt idx="1">
                  <c:v>7-8 klasės</c:v>
                </c:pt>
                <c:pt idx="2">
                  <c:v>1-2 klasės</c:v>
                </c:pt>
                <c:pt idx="3">
                  <c:v>3-4 klasės</c:v>
                </c:pt>
              </c:strCache>
            </c:strRef>
          </c:cat>
          <c:val>
            <c:numRef>
              <c:f>Lapas1!$B$2:$B$6</c:f>
              <c:numCache>
                <c:formatCode>0%</c:formatCode>
                <c:ptCount val="5"/>
                <c:pt idx="0">
                  <c:v>0.67100000000000004</c:v>
                </c:pt>
                <c:pt idx="1">
                  <c:v>0.70599999999999996</c:v>
                </c:pt>
                <c:pt idx="2">
                  <c:v>0.72199999999999998</c:v>
                </c:pt>
                <c:pt idx="3">
                  <c:v>0.69599999999999995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3D-495B-80FC-A96BD17EC9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45249631"/>
        <c:axId val="1545252543"/>
      </c:barChart>
      <c:valAx>
        <c:axId val="1545252543"/>
        <c:scaling>
          <c:orientation val="minMax"/>
          <c:max val="1"/>
          <c:min val="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49631"/>
        <c:crosses val="autoZero"/>
        <c:crossBetween val="between"/>
      </c:valAx>
      <c:catAx>
        <c:axId val="1545249631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54525254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2094838221778798"/>
          <c:w val="1"/>
          <c:h val="0.741545700397766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Mokytojai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4-4881-9BCE-BBBCFEF911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4-4881-9BCE-BBBCFEF9113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4-4881-9BCE-BBBCFEF9113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4-4881-9BCE-BBBCFEF9113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84-4881-9BCE-BBBCFEF91131}"/>
              </c:ext>
            </c:extLst>
          </c:dPt>
          <c:dLbls>
            <c:spPr>
              <a:noFill/>
              <a:ln w="19050">
                <a:solidFill>
                  <a:schemeClr val="tx1"/>
                </a:solidFill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Lapas1!$A$2:$A$6</c:f>
              <c:numCache>
                <c:formatCode>General</c:formatCode>
                <c:ptCount val="5"/>
              </c:numCache>
            </c:numRef>
          </c:cat>
          <c:val>
            <c:numRef>
              <c:f>Lapas1!$B$2:$B$6</c:f>
              <c:numCache>
                <c:formatCode>General</c:formatCode>
                <c:ptCount val="5"/>
                <c:pt idx="0" formatCode="0%">
                  <c:v>0.93500000000000005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84-4881-9BCE-BBBCFEF911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118815"/>
        <c:axId val="1684117983"/>
      </c:barChart>
      <c:valAx>
        <c:axId val="168411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8815"/>
        <c:crosses val="autoZero"/>
        <c:crossBetween val="between"/>
      </c:valAx>
      <c:catAx>
        <c:axId val="1684118815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68411798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8B760-16AE-4F00-B6CA-73A7AE7790B6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65444-EC86-4FE9-AFC9-90120FC9B0A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42435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94353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07584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1617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4830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50229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82900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890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85587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9206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84944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17709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C529C-0B84-42BC-AA40-6B264E324BD4}" type="datetimeFigureOut">
              <a:rPr lang="lt-LT" smtClean="0"/>
              <a:t>2022-02-08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9BD5A-952A-4CE4-AE98-D20737AAF8F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000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434352" y="295834"/>
            <a:ext cx="9161929" cy="3639672"/>
          </a:xfrm>
        </p:spPr>
        <p:txBody>
          <a:bodyPr>
            <a:normAutofit/>
          </a:bodyPr>
          <a:lstStyle/>
          <a:p>
            <a:r>
              <a:rPr lang="lt-LT" dirty="0"/>
              <a:t/>
            </a:r>
            <a:br>
              <a:rPr lang="lt-LT" dirty="0"/>
            </a:br>
            <a:r>
              <a:rPr lang="lt-LT" sz="4000" dirty="0" smtClean="0"/>
              <a:t>Veiklos kokybės </a:t>
            </a:r>
            <a:r>
              <a:rPr lang="lt-LT" sz="4000" dirty="0"/>
              <a:t>įsivertinimas 2021 m.</a:t>
            </a:r>
            <a:r>
              <a:rPr lang="en-GB" sz="4000" dirty="0"/>
              <a:t/>
            </a:r>
            <a:br>
              <a:rPr lang="en-GB" sz="4000" dirty="0"/>
            </a:br>
            <a:endParaRPr lang="lt-LT" sz="4000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4007223"/>
            <a:ext cx="9144000" cy="1694329"/>
          </a:xfrm>
        </p:spPr>
        <p:txBody>
          <a:bodyPr>
            <a:normAutofit fontScale="85000" lnSpcReduction="20000"/>
          </a:bodyPr>
          <a:lstStyle/>
          <a:p>
            <a:endParaRPr lang="lt-LT" sz="4000" dirty="0" smtClean="0"/>
          </a:p>
          <a:p>
            <a:r>
              <a:rPr lang="lt-LT" sz="4000" dirty="0" err="1" smtClean="0"/>
              <a:t>R.Sadovskienė</a:t>
            </a:r>
            <a:r>
              <a:rPr lang="lt-LT" sz="4000" dirty="0" smtClean="0"/>
              <a:t>, I.</a:t>
            </a:r>
            <a:r>
              <a:rPr lang="en-GB" sz="4000" dirty="0" err="1" smtClean="0"/>
              <a:t>Knelsien</a:t>
            </a:r>
            <a:r>
              <a:rPr lang="lt-LT" sz="4000" dirty="0" smtClean="0"/>
              <a:t>ė</a:t>
            </a:r>
            <a:r>
              <a:rPr lang="en-GB" sz="4000" dirty="0" smtClean="0"/>
              <a:t>, </a:t>
            </a:r>
            <a:r>
              <a:rPr lang="en-GB" sz="4000" dirty="0" err="1" smtClean="0"/>
              <a:t>S.Zali</a:t>
            </a:r>
            <a:r>
              <a:rPr lang="lt-LT" sz="4000" dirty="0" err="1" smtClean="0"/>
              <a:t>tienė</a:t>
            </a:r>
            <a:r>
              <a:rPr lang="lt-LT" sz="4000" dirty="0" smtClean="0"/>
              <a:t>, </a:t>
            </a:r>
            <a:r>
              <a:rPr lang="lt-LT" sz="4000" dirty="0" err="1" smtClean="0"/>
              <a:t>E.Lavrinovič</a:t>
            </a:r>
            <a:r>
              <a:rPr lang="lt-LT" sz="4000" dirty="0" smtClean="0"/>
              <a:t>, </a:t>
            </a:r>
            <a:r>
              <a:rPr lang="lt-LT" sz="4000" dirty="0" err="1" smtClean="0"/>
              <a:t>J.Budvydienė</a:t>
            </a:r>
            <a:r>
              <a:rPr lang="lt-LT" sz="4000" dirty="0" smtClean="0"/>
              <a:t>, </a:t>
            </a:r>
            <a:r>
              <a:rPr lang="lt-LT" sz="4000" dirty="0" err="1" smtClean="0"/>
              <a:t>I.Matijošaitytė</a:t>
            </a:r>
            <a:r>
              <a:rPr lang="lt-LT" sz="4000" dirty="0" smtClean="0"/>
              <a:t>, </a:t>
            </a:r>
            <a:r>
              <a:rPr lang="lt-LT" sz="4000" dirty="0" err="1" smtClean="0"/>
              <a:t>D.Janutaitienė</a:t>
            </a:r>
            <a:r>
              <a:rPr lang="lt-LT" sz="4000" dirty="0" smtClean="0"/>
              <a:t>, </a:t>
            </a:r>
            <a:r>
              <a:rPr lang="lt-LT" sz="4000" dirty="0" err="1" smtClean="0"/>
              <a:t>D.Debesienė</a:t>
            </a:r>
            <a:r>
              <a:rPr lang="lt-LT" sz="4000" dirty="0" smtClean="0"/>
              <a:t>  </a:t>
            </a:r>
            <a:endParaRPr lang="en-GB" sz="4000" dirty="0" smtClean="0"/>
          </a:p>
          <a:p>
            <a:endParaRPr lang="en-GB" sz="4000" dirty="0" smtClean="0"/>
          </a:p>
          <a:p>
            <a:endParaRPr lang="en-GB" sz="4000" dirty="0"/>
          </a:p>
          <a:p>
            <a:endParaRPr lang="lt-LT" sz="4000" dirty="0"/>
          </a:p>
        </p:txBody>
      </p:sp>
      <p:pic>
        <p:nvPicPr>
          <p:cNvPr id="4" name="Paveikslėlis 3" descr="https://docs.google.com/uc?export=download&amp;id=1OENfxYw6ts6sbOESFt4YwTTyFlvZDORr&amp;revid=0Byk3qC4GkmpMMkJNN0hKZ0ZzM2tjRFVBNXpLWmg3N2pXczdJPQ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199" y="718952"/>
            <a:ext cx="1640542" cy="16746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3216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779929" y="251013"/>
            <a:ext cx="10201835" cy="887506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>  </a:t>
            </a:r>
            <a:br>
              <a:rPr lang="lt-LT" b="1" dirty="0" smtClean="0"/>
            </a:br>
            <a:r>
              <a:rPr lang="lt-LT" sz="3600" dirty="0"/>
              <a:t>Mano pasiekimų vertinimas man yra aiškus:</a:t>
            </a:r>
            <a:br>
              <a:rPr lang="lt-LT" sz="3600" dirty="0"/>
            </a:br>
            <a:endParaRPr lang="lt-LT" sz="3600" dirty="0"/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33561050"/>
              </p:ext>
            </p:extLst>
          </p:nvPr>
        </p:nvGraphicFramePr>
        <p:xfrm>
          <a:off x="400594" y="1514294"/>
          <a:ext cx="3309257" cy="432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1587791"/>
              </p:ext>
            </p:extLst>
          </p:nvPr>
        </p:nvGraphicFramePr>
        <p:xfrm>
          <a:off x="4463846" y="1445393"/>
          <a:ext cx="3399993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959712"/>
              </p:ext>
            </p:extLst>
          </p:nvPr>
        </p:nvGraphicFramePr>
        <p:xfrm>
          <a:off x="8725988" y="1445393"/>
          <a:ext cx="3248297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Ovalas 6"/>
          <p:cNvSpPr/>
          <p:nvPr/>
        </p:nvSpPr>
        <p:spPr>
          <a:xfrm>
            <a:off x="5414683" y="5986886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80</a:t>
            </a:r>
            <a:r>
              <a:rPr lang="lt-LT" dirty="0" smtClean="0"/>
              <a:t>-</a:t>
            </a:r>
            <a:r>
              <a:rPr lang="en-GB" dirty="0" smtClean="0"/>
              <a:t>90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  <p:sp>
        <p:nvSpPr>
          <p:cNvPr id="8" name="Ovalas 7"/>
          <p:cNvSpPr/>
          <p:nvPr/>
        </p:nvSpPr>
        <p:spPr>
          <a:xfrm>
            <a:off x="1281953" y="5986886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80</a:t>
            </a:r>
            <a:r>
              <a:rPr lang="lt-LT" dirty="0" smtClean="0"/>
              <a:t>-9</a:t>
            </a:r>
            <a:r>
              <a:rPr lang="en-GB" dirty="0" smtClean="0"/>
              <a:t>3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21553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779929" y="251013"/>
            <a:ext cx="10201835" cy="887506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>  </a:t>
            </a:r>
            <a:br>
              <a:rPr lang="lt-LT" b="1" dirty="0" smtClean="0"/>
            </a:br>
            <a:r>
              <a:rPr lang="lt-LT" sz="3600" dirty="0"/>
              <a:t>Įvairių dalykų konsultacijos padeda man geriau </a:t>
            </a:r>
            <a:r>
              <a:rPr lang="lt-LT" sz="3600" dirty="0" smtClean="0"/>
              <a:t>mokytis:</a:t>
            </a:r>
            <a:r>
              <a:rPr lang="lt-LT" sz="3600" dirty="0"/>
              <a:t/>
            </a:r>
            <a:br>
              <a:rPr lang="lt-LT" sz="3600" dirty="0"/>
            </a:br>
            <a:endParaRPr lang="lt-LT" sz="3600" dirty="0"/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60042732"/>
              </p:ext>
            </p:extLst>
          </p:nvPr>
        </p:nvGraphicFramePr>
        <p:xfrm>
          <a:off x="400594" y="1514294"/>
          <a:ext cx="3309257" cy="432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8477080"/>
              </p:ext>
            </p:extLst>
          </p:nvPr>
        </p:nvGraphicFramePr>
        <p:xfrm>
          <a:off x="4463846" y="1445393"/>
          <a:ext cx="3399993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1894060"/>
              </p:ext>
            </p:extLst>
          </p:nvPr>
        </p:nvGraphicFramePr>
        <p:xfrm>
          <a:off x="8725988" y="1445393"/>
          <a:ext cx="3248297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Ovalas 6"/>
          <p:cNvSpPr/>
          <p:nvPr/>
        </p:nvSpPr>
        <p:spPr>
          <a:xfrm>
            <a:off x="1335742" y="5995851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70</a:t>
            </a:r>
            <a:r>
              <a:rPr lang="lt-LT" dirty="0" smtClean="0"/>
              <a:t>-</a:t>
            </a:r>
            <a:r>
              <a:rPr lang="en-GB" dirty="0" smtClean="0"/>
              <a:t>88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  <p:sp>
        <p:nvSpPr>
          <p:cNvPr id="8" name="Ovalas 7"/>
          <p:cNvSpPr/>
          <p:nvPr/>
        </p:nvSpPr>
        <p:spPr>
          <a:xfrm>
            <a:off x="5294265" y="5995851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83</a:t>
            </a:r>
            <a:r>
              <a:rPr lang="lt-LT" dirty="0" smtClean="0"/>
              <a:t>-</a:t>
            </a:r>
            <a:r>
              <a:rPr lang="en-GB" dirty="0" smtClean="0"/>
              <a:t>90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91516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779929" y="251013"/>
            <a:ext cx="10201835" cy="887506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>  </a:t>
            </a:r>
            <a:br>
              <a:rPr lang="lt-LT" b="1" dirty="0" smtClean="0"/>
            </a:br>
            <a:r>
              <a:rPr lang="lt-LT" sz="3600" dirty="0"/>
              <a:t>Džiaugiuosi, kad mokausi šioje mokykloje:</a:t>
            </a:r>
            <a:br>
              <a:rPr lang="lt-LT" sz="3600" dirty="0"/>
            </a:br>
            <a:endParaRPr lang="lt-LT" sz="3600" dirty="0"/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78635555"/>
              </p:ext>
            </p:extLst>
          </p:nvPr>
        </p:nvGraphicFramePr>
        <p:xfrm>
          <a:off x="400594" y="1514294"/>
          <a:ext cx="3309257" cy="432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4769926"/>
              </p:ext>
            </p:extLst>
          </p:nvPr>
        </p:nvGraphicFramePr>
        <p:xfrm>
          <a:off x="4463846" y="1445393"/>
          <a:ext cx="3399993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6877544"/>
              </p:ext>
            </p:extLst>
          </p:nvPr>
        </p:nvGraphicFramePr>
        <p:xfrm>
          <a:off x="8725988" y="1445393"/>
          <a:ext cx="3248297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Ovalas 6"/>
          <p:cNvSpPr/>
          <p:nvPr/>
        </p:nvSpPr>
        <p:spPr>
          <a:xfrm>
            <a:off x="5294265" y="6031710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87</a:t>
            </a:r>
            <a:r>
              <a:rPr lang="lt-LT" dirty="0" smtClean="0"/>
              <a:t>-</a:t>
            </a:r>
            <a:r>
              <a:rPr lang="en-GB" dirty="0" smtClean="0"/>
              <a:t>96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  <p:sp>
        <p:nvSpPr>
          <p:cNvPr id="8" name="Ovalas 7"/>
          <p:cNvSpPr/>
          <p:nvPr/>
        </p:nvSpPr>
        <p:spPr>
          <a:xfrm>
            <a:off x="1185645" y="6031710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82</a:t>
            </a:r>
            <a:r>
              <a:rPr lang="lt-LT" dirty="0" smtClean="0"/>
              <a:t>-</a:t>
            </a:r>
            <a:r>
              <a:rPr lang="en-GB" dirty="0" smtClean="0"/>
              <a:t>92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8332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779929" y="251013"/>
            <a:ext cx="10201835" cy="887506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>  </a:t>
            </a:r>
            <a:br>
              <a:rPr lang="lt-LT" b="1" dirty="0" smtClean="0"/>
            </a:br>
            <a:r>
              <a:rPr lang="lt-LT" sz="3600" dirty="0" smtClean="0"/>
              <a:t>Mokykloje mokiniai skatinami bendradarbiauti:</a:t>
            </a:r>
            <a:r>
              <a:rPr lang="lt-LT" sz="3600" dirty="0"/>
              <a:t/>
            </a:r>
            <a:br>
              <a:rPr lang="lt-LT" sz="3600" dirty="0"/>
            </a:br>
            <a:endParaRPr lang="lt-LT" sz="3600" dirty="0"/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64871843"/>
              </p:ext>
            </p:extLst>
          </p:nvPr>
        </p:nvGraphicFramePr>
        <p:xfrm>
          <a:off x="400594" y="1514294"/>
          <a:ext cx="3309257" cy="432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0266971"/>
              </p:ext>
            </p:extLst>
          </p:nvPr>
        </p:nvGraphicFramePr>
        <p:xfrm>
          <a:off x="4463846" y="1445393"/>
          <a:ext cx="3399993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5354521"/>
              </p:ext>
            </p:extLst>
          </p:nvPr>
        </p:nvGraphicFramePr>
        <p:xfrm>
          <a:off x="8725988" y="1445393"/>
          <a:ext cx="3248297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Ovalas 2"/>
          <p:cNvSpPr/>
          <p:nvPr/>
        </p:nvSpPr>
        <p:spPr>
          <a:xfrm>
            <a:off x="5414683" y="5995851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84</a:t>
            </a:r>
            <a:r>
              <a:rPr lang="lt-LT" dirty="0" smtClean="0"/>
              <a:t>-90 </a:t>
            </a:r>
            <a:r>
              <a:rPr lang="en-GB" dirty="0" smtClean="0"/>
              <a:t>%</a:t>
            </a:r>
            <a:endParaRPr lang="lt-LT" dirty="0"/>
          </a:p>
        </p:txBody>
      </p:sp>
      <p:sp>
        <p:nvSpPr>
          <p:cNvPr id="7" name="Ovalas 6"/>
          <p:cNvSpPr/>
          <p:nvPr/>
        </p:nvSpPr>
        <p:spPr>
          <a:xfrm>
            <a:off x="1317812" y="5995851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/>
              <a:t>79-90 </a:t>
            </a:r>
            <a:r>
              <a:rPr lang="en-GB" dirty="0" smtClean="0"/>
              <a:t>%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8431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779929" y="251013"/>
            <a:ext cx="10201835" cy="887506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>  </a:t>
            </a:r>
            <a:br>
              <a:rPr lang="lt-LT" b="1" dirty="0" smtClean="0"/>
            </a:br>
            <a:r>
              <a:rPr lang="lt-LT" sz="3600" dirty="0" smtClean="0"/>
              <a:t>Man / mano vaikui / mano mokiniams </a:t>
            </a:r>
            <a:r>
              <a:rPr lang="lt-LT" sz="3600" b="1" dirty="0"/>
              <a:t>svarbu </a:t>
            </a:r>
            <a:r>
              <a:rPr lang="lt-LT" sz="3600" b="1" dirty="0" smtClean="0"/>
              <a:t>mokytis:</a:t>
            </a:r>
            <a:endParaRPr lang="lt-LT" sz="3600" b="1" dirty="0"/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24907821"/>
              </p:ext>
            </p:extLst>
          </p:nvPr>
        </p:nvGraphicFramePr>
        <p:xfrm>
          <a:off x="400594" y="1514294"/>
          <a:ext cx="3309257" cy="432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839922"/>
              </p:ext>
            </p:extLst>
          </p:nvPr>
        </p:nvGraphicFramePr>
        <p:xfrm>
          <a:off x="4463846" y="1445393"/>
          <a:ext cx="3399993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5368947"/>
              </p:ext>
            </p:extLst>
          </p:nvPr>
        </p:nvGraphicFramePr>
        <p:xfrm>
          <a:off x="8725988" y="1445393"/>
          <a:ext cx="3248297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Ovalas 6"/>
          <p:cNvSpPr/>
          <p:nvPr/>
        </p:nvSpPr>
        <p:spPr>
          <a:xfrm>
            <a:off x="1255059" y="5995851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88</a:t>
            </a:r>
            <a:r>
              <a:rPr lang="lt-LT" dirty="0" smtClean="0"/>
              <a:t>-9</a:t>
            </a:r>
            <a:r>
              <a:rPr lang="en-GB" dirty="0" smtClean="0"/>
              <a:t>5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  <p:sp>
        <p:nvSpPr>
          <p:cNvPr id="8" name="Ovalas 7"/>
          <p:cNvSpPr/>
          <p:nvPr/>
        </p:nvSpPr>
        <p:spPr>
          <a:xfrm>
            <a:off x="5441577" y="5976384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 smtClean="0"/>
              <a:t>7</a:t>
            </a:r>
            <a:r>
              <a:rPr lang="en-GB" dirty="0" smtClean="0"/>
              <a:t>8</a:t>
            </a:r>
            <a:r>
              <a:rPr lang="lt-LT" dirty="0" smtClean="0"/>
              <a:t>-</a:t>
            </a:r>
            <a:r>
              <a:rPr lang="en-GB" dirty="0" smtClean="0"/>
              <a:t>89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3171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779929" y="1"/>
            <a:ext cx="10201835" cy="1281952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>  </a:t>
            </a:r>
            <a:br>
              <a:rPr lang="lt-LT" b="1" dirty="0" smtClean="0"/>
            </a:br>
            <a:r>
              <a:rPr lang="lt-LT" sz="3600" dirty="0"/>
              <a:t>Mokykloje </a:t>
            </a:r>
            <a:r>
              <a:rPr lang="lt-LT" sz="3600" dirty="0" smtClean="0"/>
              <a:t>teikiama suprantama informacija </a:t>
            </a:r>
            <a:r>
              <a:rPr lang="lt-LT" sz="3600" dirty="0"/>
              <a:t>apie tolesnio mokymosi ir </a:t>
            </a:r>
            <a:r>
              <a:rPr lang="lt-LT" sz="3600" b="1" dirty="0"/>
              <a:t>profesijos pasirinkimo galimybes</a:t>
            </a:r>
            <a:r>
              <a:rPr lang="lt-LT" sz="3600" dirty="0"/>
              <a:t>:</a:t>
            </a: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35935645"/>
              </p:ext>
            </p:extLst>
          </p:nvPr>
        </p:nvGraphicFramePr>
        <p:xfrm>
          <a:off x="400594" y="1514294"/>
          <a:ext cx="3309257" cy="432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9877856"/>
              </p:ext>
            </p:extLst>
          </p:nvPr>
        </p:nvGraphicFramePr>
        <p:xfrm>
          <a:off x="4463846" y="1445393"/>
          <a:ext cx="3399993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685542"/>
              </p:ext>
            </p:extLst>
          </p:nvPr>
        </p:nvGraphicFramePr>
        <p:xfrm>
          <a:off x="8725988" y="1445393"/>
          <a:ext cx="3248297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Ovalas 6"/>
          <p:cNvSpPr/>
          <p:nvPr/>
        </p:nvSpPr>
        <p:spPr>
          <a:xfrm>
            <a:off x="1317812" y="5995851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53</a:t>
            </a:r>
            <a:r>
              <a:rPr lang="lt-LT" dirty="0" smtClean="0"/>
              <a:t>-</a:t>
            </a:r>
            <a:r>
              <a:rPr lang="en-GB" dirty="0" smtClean="0"/>
              <a:t>81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  <p:sp>
        <p:nvSpPr>
          <p:cNvPr id="8" name="Ovalas 7"/>
          <p:cNvSpPr/>
          <p:nvPr/>
        </p:nvSpPr>
        <p:spPr>
          <a:xfrm>
            <a:off x="5294265" y="6006891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67</a:t>
            </a:r>
            <a:r>
              <a:rPr lang="lt-LT" dirty="0" smtClean="0"/>
              <a:t>-</a:t>
            </a:r>
            <a:r>
              <a:rPr lang="en-GB" dirty="0" smtClean="0"/>
              <a:t>72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60946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779929" y="251013"/>
            <a:ext cx="10201835" cy="887506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>  </a:t>
            </a:r>
            <a:br>
              <a:rPr lang="lt-LT" b="1" dirty="0" smtClean="0"/>
            </a:br>
            <a:r>
              <a:rPr lang="lt-LT" sz="3600" dirty="0" smtClean="0"/>
              <a:t>Man / mano vaikui / mano mokiniams </a:t>
            </a:r>
            <a:r>
              <a:rPr lang="lt-LT" sz="3600" b="1" dirty="0"/>
              <a:t>patinka eiti į mokyklą</a:t>
            </a:r>
            <a:r>
              <a:rPr lang="lt-LT" sz="3600" dirty="0"/>
              <a:t>:</a:t>
            </a:r>
            <a:br>
              <a:rPr lang="lt-LT" sz="3600" dirty="0"/>
            </a:br>
            <a:r>
              <a:rPr lang="lt-LT" sz="3600" dirty="0"/>
              <a:t/>
            </a:r>
            <a:br>
              <a:rPr lang="lt-LT" sz="3600" dirty="0"/>
            </a:br>
            <a:endParaRPr lang="lt-LT" sz="3600" dirty="0"/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42503635"/>
              </p:ext>
            </p:extLst>
          </p:nvPr>
        </p:nvGraphicFramePr>
        <p:xfrm>
          <a:off x="400594" y="1514294"/>
          <a:ext cx="3309257" cy="432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5156140"/>
              </p:ext>
            </p:extLst>
          </p:nvPr>
        </p:nvGraphicFramePr>
        <p:xfrm>
          <a:off x="4463846" y="1445393"/>
          <a:ext cx="3399993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4951045"/>
              </p:ext>
            </p:extLst>
          </p:nvPr>
        </p:nvGraphicFramePr>
        <p:xfrm>
          <a:off x="8725988" y="1445393"/>
          <a:ext cx="3248297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Ovalas 6"/>
          <p:cNvSpPr/>
          <p:nvPr/>
        </p:nvSpPr>
        <p:spPr>
          <a:xfrm>
            <a:off x="5387789" y="5936069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65</a:t>
            </a:r>
            <a:r>
              <a:rPr lang="lt-LT" dirty="0" smtClean="0"/>
              <a:t>-</a:t>
            </a:r>
            <a:r>
              <a:rPr lang="en-GB" dirty="0" smtClean="0"/>
              <a:t>75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  <p:sp>
        <p:nvSpPr>
          <p:cNvPr id="8" name="Ovalas 7"/>
          <p:cNvSpPr/>
          <p:nvPr/>
        </p:nvSpPr>
        <p:spPr>
          <a:xfrm>
            <a:off x="1185645" y="5936069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45</a:t>
            </a:r>
            <a:r>
              <a:rPr lang="lt-LT" dirty="0" smtClean="0"/>
              <a:t>-</a:t>
            </a:r>
            <a:r>
              <a:rPr lang="en-GB" dirty="0" smtClean="0"/>
              <a:t>71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4506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779929" y="251013"/>
            <a:ext cx="10201835" cy="887506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>  </a:t>
            </a:r>
            <a:br>
              <a:rPr lang="lt-LT" b="1" dirty="0" smtClean="0"/>
            </a:br>
            <a:r>
              <a:rPr lang="lt-LT" sz="3600" dirty="0"/>
              <a:t>Per paskutinius 2 mėnesius </a:t>
            </a:r>
            <a:r>
              <a:rPr lang="lt-LT" sz="3600" b="1" dirty="0"/>
              <a:t>aš</a:t>
            </a:r>
            <a:r>
              <a:rPr lang="lt-LT" sz="3600" dirty="0"/>
              <a:t> iš kitų mokinių </a:t>
            </a:r>
            <a:r>
              <a:rPr lang="lt-LT" sz="3600" b="1" dirty="0"/>
              <a:t>nesityčiojau</a:t>
            </a:r>
            <a:r>
              <a:rPr lang="lt-LT" sz="3600" dirty="0"/>
              <a:t>:</a:t>
            </a:r>
            <a:br>
              <a:rPr lang="lt-LT" sz="3600" dirty="0"/>
            </a:br>
            <a:endParaRPr lang="lt-LT" sz="3600" dirty="0"/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48466775"/>
              </p:ext>
            </p:extLst>
          </p:nvPr>
        </p:nvGraphicFramePr>
        <p:xfrm>
          <a:off x="400594" y="1514294"/>
          <a:ext cx="3309257" cy="432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381472"/>
              </p:ext>
            </p:extLst>
          </p:nvPr>
        </p:nvGraphicFramePr>
        <p:xfrm>
          <a:off x="4463846" y="1445393"/>
          <a:ext cx="3399993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8571479"/>
              </p:ext>
            </p:extLst>
          </p:nvPr>
        </p:nvGraphicFramePr>
        <p:xfrm>
          <a:off x="8725988" y="1445393"/>
          <a:ext cx="3248297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Ovalas 6"/>
          <p:cNvSpPr/>
          <p:nvPr/>
        </p:nvSpPr>
        <p:spPr>
          <a:xfrm>
            <a:off x="1185645" y="5936069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90</a:t>
            </a:r>
            <a:r>
              <a:rPr lang="lt-LT" dirty="0" smtClean="0"/>
              <a:t>-9</a:t>
            </a:r>
            <a:r>
              <a:rPr lang="en-GB" dirty="0" smtClean="0"/>
              <a:t>3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  <p:sp>
        <p:nvSpPr>
          <p:cNvPr id="8" name="Ovalas 7"/>
          <p:cNvSpPr/>
          <p:nvPr/>
        </p:nvSpPr>
        <p:spPr>
          <a:xfrm>
            <a:off x="5294265" y="5936069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90</a:t>
            </a:r>
            <a:r>
              <a:rPr lang="lt-LT" dirty="0" smtClean="0"/>
              <a:t>-</a:t>
            </a:r>
            <a:r>
              <a:rPr lang="en-GB" dirty="0" smtClean="0"/>
              <a:t>100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4045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779929" y="251013"/>
            <a:ext cx="10201835" cy="887506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>  </a:t>
            </a:r>
            <a:br>
              <a:rPr lang="lt-LT" b="1" dirty="0" smtClean="0"/>
            </a:br>
            <a:r>
              <a:rPr lang="lt-LT" sz="3600" dirty="0"/>
              <a:t>Per paskutinius 2 mėnesius </a:t>
            </a:r>
            <a:r>
              <a:rPr lang="lt-LT" sz="3600" b="1" dirty="0"/>
              <a:t>iš manęs </a:t>
            </a:r>
            <a:r>
              <a:rPr lang="lt-LT" sz="3600" dirty="0"/>
              <a:t>mokykloje niekas </a:t>
            </a:r>
            <a:r>
              <a:rPr lang="lt-LT" sz="3600" b="1" dirty="0"/>
              <a:t>nesityčiojo:</a:t>
            </a:r>
            <a:r>
              <a:rPr lang="lt-LT" sz="3600" dirty="0"/>
              <a:t/>
            </a:r>
            <a:br>
              <a:rPr lang="lt-LT" sz="3600" dirty="0"/>
            </a:br>
            <a:endParaRPr lang="lt-LT" sz="3600" dirty="0"/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53545000"/>
              </p:ext>
            </p:extLst>
          </p:nvPr>
        </p:nvGraphicFramePr>
        <p:xfrm>
          <a:off x="400594" y="1514294"/>
          <a:ext cx="3309257" cy="432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1234469"/>
              </p:ext>
            </p:extLst>
          </p:nvPr>
        </p:nvGraphicFramePr>
        <p:xfrm>
          <a:off x="4463846" y="1445393"/>
          <a:ext cx="3399993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2869514"/>
              </p:ext>
            </p:extLst>
          </p:nvPr>
        </p:nvGraphicFramePr>
        <p:xfrm>
          <a:off x="8725988" y="1445393"/>
          <a:ext cx="3248297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Ovalas 6"/>
          <p:cNvSpPr/>
          <p:nvPr/>
        </p:nvSpPr>
        <p:spPr>
          <a:xfrm>
            <a:off x="1185645" y="5995851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71</a:t>
            </a:r>
            <a:r>
              <a:rPr lang="lt-LT" dirty="0" smtClean="0"/>
              <a:t>-</a:t>
            </a:r>
            <a:r>
              <a:rPr lang="en-GB" dirty="0" smtClean="0"/>
              <a:t>87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  <p:sp>
        <p:nvSpPr>
          <p:cNvPr id="8" name="Ovalas 7"/>
          <p:cNvSpPr/>
          <p:nvPr/>
        </p:nvSpPr>
        <p:spPr>
          <a:xfrm>
            <a:off x="5513294" y="5995851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67</a:t>
            </a:r>
            <a:r>
              <a:rPr lang="lt-LT" dirty="0" smtClean="0"/>
              <a:t>-</a:t>
            </a:r>
            <a:r>
              <a:rPr lang="en-GB" dirty="0" smtClean="0"/>
              <a:t>91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66954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779929" y="251013"/>
            <a:ext cx="10201835" cy="887506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>  </a:t>
            </a:r>
            <a:br>
              <a:rPr lang="lt-LT" b="1" dirty="0" smtClean="0"/>
            </a:br>
            <a:r>
              <a:rPr lang="lt-LT" sz="3600" dirty="0" smtClean="0"/>
              <a:t>Aš noriai </a:t>
            </a:r>
            <a:r>
              <a:rPr lang="lt-LT" sz="3600" dirty="0"/>
              <a:t>dalyvauju mokyklos organizuojamoje socialinėje ir visuomeninėje veikloje:</a:t>
            </a:r>
            <a:br>
              <a:rPr lang="lt-LT" sz="3600" dirty="0"/>
            </a:br>
            <a:endParaRPr lang="lt-LT" sz="3600" dirty="0"/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809018717"/>
              </p:ext>
            </p:extLst>
          </p:nvPr>
        </p:nvGraphicFramePr>
        <p:xfrm>
          <a:off x="400594" y="1514294"/>
          <a:ext cx="3309257" cy="432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8307502"/>
              </p:ext>
            </p:extLst>
          </p:nvPr>
        </p:nvGraphicFramePr>
        <p:xfrm>
          <a:off x="4463846" y="1445393"/>
          <a:ext cx="3399993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5751643"/>
              </p:ext>
            </p:extLst>
          </p:nvPr>
        </p:nvGraphicFramePr>
        <p:xfrm>
          <a:off x="8725988" y="1445393"/>
          <a:ext cx="3248297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Ovalas 6"/>
          <p:cNvSpPr/>
          <p:nvPr/>
        </p:nvSpPr>
        <p:spPr>
          <a:xfrm>
            <a:off x="1317812" y="5995851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46</a:t>
            </a:r>
            <a:r>
              <a:rPr lang="lt-LT" dirty="0" smtClean="0"/>
              <a:t>-</a:t>
            </a:r>
            <a:r>
              <a:rPr lang="en-GB" dirty="0" smtClean="0"/>
              <a:t>75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  <p:sp>
        <p:nvSpPr>
          <p:cNvPr id="8" name="Ovalas 7"/>
          <p:cNvSpPr/>
          <p:nvPr/>
        </p:nvSpPr>
        <p:spPr>
          <a:xfrm>
            <a:off x="5459506" y="5995851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70</a:t>
            </a:r>
            <a:r>
              <a:rPr lang="lt-LT" dirty="0" smtClean="0"/>
              <a:t>-</a:t>
            </a:r>
            <a:r>
              <a:rPr lang="en-GB" dirty="0" smtClean="0"/>
              <a:t>89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4880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779929" y="251013"/>
            <a:ext cx="10201835" cy="887506"/>
          </a:xfrm>
        </p:spPr>
        <p:txBody>
          <a:bodyPr>
            <a:normAutofit fontScale="90000"/>
          </a:bodyPr>
          <a:lstStyle/>
          <a:p>
            <a:pPr algn="ctr"/>
            <a:r>
              <a:rPr lang="lt-LT" b="1" dirty="0" smtClean="0"/>
              <a:t>  </a:t>
            </a:r>
            <a:br>
              <a:rPr lang="lt-LT" b="1" dirty="0" smtClean="0"/>
            </a:br>
            <a:r>
              <a:rPr lang="lt-LT" sz="3600" dirty="0"/>
              <a:t>Per pamokas aš turiu galimybę pasirinkti įvairaus sudėtingumo užduotis:</a:t>
            </a:r>
            <a:br>
              <a:rPr lang="lt-LT" sz="3600" dirty="0"/>
            </a:br>
            <a:endParaRPr lang="lt-LT" sz="3600" dirty="0"/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73003638"/>
              </p:ext>
            </p:extLst>
          </p:nvPr>
        </p:nvGraphicFramePr>
        <p:xfrm>
          <a:off x="400594" y="1514294"/>
          <a:ext cx="3309257" cy="432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0356778"/>
              </p:ext>
            </p:extLst>
          </p:nvPr>
        </p:nvGraphicFramePr>
        <p:xfrm>
          <a:off x="4463846" y="1445393"/>
          <a:ext cx="3399993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Turinio vietos rezervavimo ženkla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148606"/>
              </p:ext>
            </p:extLst>
          </p:nvPr>
        </p:nvGraphicFramePr>
        <p:xfrm>
          <a:off x="8725988" y="1445393"/>
          <a:ext cx="3248297" cy="4398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Ovalas 6"/>
          <p:cNvSpPr/>
          <p:nvPr/>
        </p:nvSpPr>
        <p:spPr>
          <a:xfrm>
            <a:off x="1185645" y="5936069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34</a:t>
            </a:r>
            <a:r>
              <a:rPr lang="lt-LT" dirty="0" smtClean="0"/>
              <a:t>-</a:t>
            </a:r>
            <a:r>
              <a:rPr lang="en-GB" dirty="0" smtClean="0"/>
              <a:t>59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  <p:sp>
        <p:nvSpPr>
          <p:cNvPr id="8" name="Ovalas 7"/>
          <p:cNvSpPr/>
          <p:nvPr/>
        </p:nvSpPr>
        <p:spPr>
          <a:xfrm>
            <a:off x="5486400" y="5936069"/>
            <a:ext cx="1739153" cy="566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52</a:t>
            </a:r>
            <a:r>
              <a:rPr lang="lt-LT" dirty="0" smtClean="0"/>
              <a:t>-</a:t>
            </a:r>
            <a:r>
              <a:rPr lang="en-GB" dirty="0" smtClean="0"/>
              <a:t>74</a:t>
            </a:r>
            <a:r>
              <a:rPr lang="lt-LT" dirty="0" smtClean="0"/>
              <a:t> </a:t>
            </a:r>
            <a:r>
              <a:rPr lang="en-GB" dirty="0" smtClean="0"/>
              <a:t>%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48817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151</Words>
  <Application>Microsoft Office PowerPoint</Application>
  <PresentationFormat>Plačiaekranė</PresentationFormat>
  <Paragraphs>70</Paragraphs>
  <Slides>12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„Office“ tema</vt:lpstr>
      <vt:lpstr> Veiklos kokybės įsivertinimas 2021 m. </vt:lpstr>
      <vt:lpstr>   Mokykloje mokiniai skatinami bendradarbiauti: </vt:lpstr>
      <vt:lpstr>   Man / mano vaikui / mano mokiniams svarbu mokytis:</vt:lpstr>
      <vt:lpstr>   Mokykloje teikiama suprantama informacija apie tolesnio mokymosi ir profesijos pasirinkimo galimybes:</vt:lpstr>
      <vt:lpstr>   Man / mano vaikui / mano mokiniams patinka eiti į mokyklą:  </vt:lpstr>
      <vt:lpstr>   Per paskutinius 2 mėnesius aš iš kitų mokinių nesityčiojau: </vt:lpstr>
      <vt:lpstr>   Per paskutinius 2 mėnesius iš manęs mokykloje niekas nesityčiojo: </vt:lpstr>
      <vt:lpstr>   Aš noriai dalyvauju mokyklos organizuojamoje socialinėje ir visuomeninėje veikloje: </vt:lpstr>
      <vt:lpstr>   Per pamokas aš turiu galimybę pasirinkti įvairaus sudėtingumo užduotis: </vt:lpstr>
      <vt:lpstr>   Mano pasiekimų vertinimas man yra aiškus: </vt:lpstr>
      <vt:lpstr>   Įvairių dalykų konsultacijos padeda man geriau mokytis: </vt:lpstr>
      <vt:lpstr>   Džiaugiuosi, kad mokausi šioje mokykloje: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Rita Sadovskienė</dc:creator>
  <cp:lastModifiedBy>Rita Sadovskienė</cp:lastModifiedBy>
  <cp:revision>33</cp:revision>
  <cp:lastPrinted>2022-02-08T12:07:42Z</cp:lastPrinted>
  <dcterms:created xsi:type="dcterms:W3CDTF">2022-02-06T15:47:42Z</dcterms:created>
  <dcterms:modified xsi:type="dcterms:W3CDTF">2022-02-08T13:33:38Z</dcterms:modified>
</cp:coreProperties>
</file>