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4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lt-L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eminis stilius 1 – paryškinima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eminis stilius 1 – paryškinima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eminis stilius 1 – paryškinima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D113A9D2-9D6B-4929-AA2D-F23B5EE8CBE7}" styleName="Teminis stilius 2 – paryškinima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Be stiliaus, lentelės tinkleli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eminis stilius 2 – paryškinima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eminis stilius 2 – paryškinima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Teminis stilius 1 – paryškinima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1" autoAdjust="0"/>
    <p:restoredTop sz="94675" autoAdjust="0"/>
  </p:normalViewPr>
  <p:slideViewPr>
    <p:cSldViewPr>
      <p:cViewPr varScale="1">
        <p:scale>
          <a:sx n="106" d="100"/>
          <a:sy n="106" d="100"/>
        </p:scale>
        <p:origin x="168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lt-LT" smtClean="0"/>
              <a:t>Spustelėkite norėdami redaguoti šablono paantraštės stilių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C7B43B-BEBE-4660-8DB5-5A220A17E4A6}" type="datetimeFigureOut">
              <a:rPr lang="lt-LT" smtClean="0"/>
              <a:pPr>
                <a:defRPr/>
              </a:pPr>
              <a:t>2026-05-11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5E19A0-C7D5-4441-9302-5290F8F4D805}" type="slidenum">
              <a:rPr lang="lt-LT" smtClean="0"/>
              <a:pPr>
                <a:defRPr/>
              </a:pPr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278322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A64F19-4BA1-4289-8D24-027DB4AB34EE}" type="datetimeFigureOut">
              <a:rPr lang="lt-LT" smtClean="0"/>
              <a:pPr>
                <a:defRPr/>
              </a:pPr>
              <a:t>2026-05-11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66B7FA-6110-42C1-804E-7A0EAA86FEEA}" type="slidenum">
              <a:rPr lang="lt-LT" smtClean="0"/>
              <a:pPr>
                <a:defRPr/>
              </a:pPr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322797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13E82E-1EDF-4520-AD55-3A0FBDBAECB0}" type="datetimeFigureOut">
              <a:rPr lang="lt-LT" smtClean="0"/>
              <a:pPr>
                <a:defRPr/>
              </a:pPr>
              <a:t>2026-05-11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9A93CE-EDCC-49FF-BBBC-161EC4371033}" type="slidenum">
              <a:rPr lang="lt-LT" smtClean="0"/>
              <a:pPr>
                <a:defRPr/>
              </a:pPr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935182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687D11-1F45-4350-A489-6B1D90077BAC}" type="datetimeFigureOut">
              <a:rPr lang="lt-LT" smtClean="0"/>
              <a:pPr>
                <a:defRPr/>
              </a:pPr>
              <a:t>2026-05-11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C434A4-327A-48D8-8344-F6F72D5D0ED8}" type="slidenum">
              <a:rPr lang="lt-LT" smtClean="0"/>
              <a:pPr>
                <a:defRPr/>
              </a:pPr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537915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0FA4BD-F9F5-4001-A2D3-BBB2C0A16D93}" type="datetimeFigureOut">
              <a:rPr lang="lt-LT" smtClean="0"/>
              <a:pPr>
                <a:defRPr/>
              </a:pPr>
              <a:t>2026-05-11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2EE842-AED3-456D-89C7-92D9DE896024}" type="slidenum">
              <a:rPr lang="lt-LT" smtClean="0"/>
              <a:pPr>
                <a:defRPr/>
              </a:pPr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871238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988AB0-EBCB-4772-B431-6556E63AB82F}" type="datetimeFigureOut">
              <a:rPr lang="lt-LT" smtClean="0"/>
              <a:pPr>
                <a:defRPr/>
              </a:pPr>
              <a:t>2026-05-11</a:t>
            </a:fld>
            <a:endParaRPr lang="lt-LT" dirty="0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 dirty="0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89522-0F38-4B4C-9ECB-301C9DF258FE}" type="slidenum">
              <a:rPr lang="lt-LT" smtClean="0"/>
              <a:pPr>
                <a:defRPr/>
              </a:pPr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427198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13D465-0F52-4019-8B77-44018440A1EA}" type="datetimeFigureOut">
              <a:rPr lang="lt-LT" smtClean="0"/>
              <a:pPr>
                <a:defRPr/>
              </a:pPr>
              <a:t>2026-05-11</a:t>
            </a:fld>
            <a:endParaRPr lang="lt-LT" dirty="0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 dirty="0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5F167-3DB4-445E-A980-D4E2DCFD0BAE}" type="slidenum">
              <a:rPr lang="lt-LT" smtClean="0"/>
              <a:pPr>
                <a:defRPr/>
              </a:pPr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856253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2862E3-56FD-49C7-A692-973EF104192B}" type="datetimeFigureOut">
              <a:rPr lang="lt-LT" smtClean="0"/>
              <a:pPr>
                <a:defRPr/>
              </a:pPr>
              <a:t>2026-05-11</a:t>
            </a:fld>
            <a:endParaRPr lang="lt-LT" dirty="0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 dirty="0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6784E1-154F-4490-911E-EB8F7C7F6D9B}" type="slidenum">
              <a:rPr lang="lt-LT" smtClean="0"/>
              <a:pPr>
                <a:defRPr/>
              </a:pPr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886122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9881FF-264E-4874-9833-D20647CA8EE6}" type="datetimeFigureOut">
              <a:rPr lang="lt-LT" smtClean="0"/>
              <a:pPr>
                <a:defRPr/>
              </a:pPr>
              <a:t>2026-05-11</a:t>
            </a:fld>
            <a:endParaRPr lang="lt-LT" dirty="0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06B09D-44B1-4E5C-856D-38B45423EC9B}" type="slidenum">
              <a:rPr lang="lt-LT" smtClean="0"/>
              <a:pPr>
                <a:defRPr/>
              </a:pPr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527482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16763A-9020-421A-A1C9-FE003D8A70C1}" type="datetimeFigureOut">
              <a:rPr lang="lt-LT" smtClean="0"/>
              <a:pPr>
                <a:defRPr/>
              </a:pPr>
              <a:t>2026-05-11</a:t>
            </a:fld>
            <a:endParaRPr lang="lt-LT" dirty="0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 dirty="0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9BE499-6E84-45C6-AA99-AD80EFE92819}" type="slidenum">
              <a:rPr lang="lt-LT" smtClean="0"/>
              <a:pPr>
                <a:defRPr/>
              </a:pPr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997498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lt-LT" dirty="0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FDBD49-6A66-407A-86DB-2082A4858645}" type="datetimeFigureOut">
              <a:rPr lang="lt-LT" smtClean="0"/>
              <a:pPr>
                <a:defRPr/>
              </a:pPr>
              <a:t>2026-05-11</a:t>
            </a:fld>
            <a:endParaRPr lang="lt-LT" dirty="0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 dirty="0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95D91D-176A-4E32-BF26-A8FE9B89E9F7}" type="slidenum">
              <a:rPr lang="lt-LT" smtClean="0"/>
              <a:pPr>
                <a:defRPr/>
              </a:pPr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789663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7759954-2219-4EC1-8E87-50D9E80D82BE}" type="datetimeFigureOut">
              <a:rPr lang="lt-LT" smtClean="0"/>
              <a:pPr>
                <a:defRPr/>
              </a:pPr>
              <a:t>2026-05-11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47B70F2-D892-4056-952A-9EEACC00D4BD}" type="slidenum">
              <a:rPr lang="lt-LT" smtClean="0"/>
              <a:pPr>
                <a:defRPr/>
              </a:pPr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336746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5" r:id="rId1"/>
    <p:sldLayoutId id="2147483946" r:id="rId2"/>
    <p:sldLayoutId id="2147483947" r:id="rId3"/>
    <p:sldLayoutId id="2147483948" r:id="rId4"/>
    <p:sldLayoutId id="2147483949" r:id="rId5"/>
    <p:sldLayoutId id="2147483950" r:id="rId6"/>
    <p:sldLayoutId id="2147483951" r:id="rId7"/>
    <p:sldLayoutId id="2147483952" r:id="rId8"/>
    <p:sldLayoutId id="2147483953" r:id="rId9"/>
    <p:sldLayoutId id="2147483954" r:id="rId10"/>
    <p:sldLayoutId id="21474839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vadinimas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lt-LT" b="1" dirty="0"/>
              <a:t>VIDURINIO UGDYMO PROGRAMOS </a:t>
            </a:r>
            <a:r>
              <a:rPr lang="lt-LT" b="1" dirty="0" smtClean="0"/>
              <a:t>ĮGYVENDINIMAS</a:t>
            </a:r>
            <a:endParaRPr lang="lt-LT" dirty="0"/>
          </a:p>
        </p:txBody>
      </p:sp>
      <p:sp>
        <p:nvSpPr>
          <p:cNvPr id="7" name="Antrinis pavadinimas 6"/>
          <p:cNvSpPr>
            <a:spLocks noGrp="1"/>
          </p:cNvSpPr>
          <p:nvPr>
            <p:ph type="subTitle" idx="1"/>
          </p:nvPr>
        </p:nvSpPr>
        <p:spPr>
          <a:xfrm>
            <a:off x="1143000" y="4941168"/>
            <a:ext cx="6858000" cy="316632"/>
          </a:xfrm>
        </p:spPr>
        <p:txBody>
          <a:bodyPr>
            <a:normAutofit lnSpcReduction="10000"/>
          </a:bodyPr>
          <a:lstStyle/>
          <a:p>
            <a:r>
              <a:rPr lang="lt-LT" dirty="0" smtClean="0"/>
              <a:t>Trakai, 2023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5702073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591417" y="343266"/>
            <a:ext cx="7886700" cy="1325563"/>
          </a:xfrm>
        </p:spPr>
        <p:txBody>
          <a:bodyPr>
            <a:normAutofit/>
          </a:bodyPr>
          <a:lstStyle/>
          <a:p>
            <a:r>
              <a:rPr lang="lt-LT" sz="2800" b="1" dirty="0" smtClean="0"/>
              <a:t>VIDURINIO UGDYMO PROGRAMOS ĮGYVENDINIMAS. </a:t>
            </a:r>
            <a:br>
              <a:rPr lang="lt-LT" sz="2800" b="1" dirty="0" smtClean="0"/>
            </a:br>
            <a:r>
              <a:rPr lang="lt-LT" sz="2800" b="1" dirty="0"/>
              <a:t>SKIRIAMŲ PAMOKŲ SKAIČIUS PER DVEJUS METUS</a:t>
            </a:r>
          </a:p>
        </p:txBody>
      </p:sp>
      <p:graphicFrame>
        <p:nvGraphicFramePr>
          <p:cNvPr id="6" name="Lentelė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4113704"/>
              </p:ext>
            </p:extLst>
          </p:nvPr>
        </p:nvGraphicFramePr>
        <p:xfrm>
          <a:off x="611560" y="1534932"/>
          <a:ext cx="7523607" cy="11739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3919">
                  <a:extLst>
                    <a:ext uri="{9D8B030D-6E8A-4147-A177-3AD203B41FA5}">
                      <a16:colId xmlns:a16="http://schemas.microsoft.com/office/drawing/2014/main" val="997433027"/>
                    </a:ext>
                  </a:extLst>
                </a:gridCol>
                <a:gridCol w="1536704">
                  <a:extLst>
                    <a:ext uri="{9D8B030D-6E8A-4147-A177-3AD203B41FA5}">
                      <a16:colId xmlns:a16="http://schemas.microsoft.com/office/drawing/2014/main" val="3297427921"/>
                    </a:ext>
                  </a:extLst>
                </a:gridCol>
                <a:gridCol w="1216882">
                  <a:extLst>
                    <a:ext uri="{9D8B030D-6E8A-4147-A177-3AD203B41FA5}">
                      <a16:colId xmlns:a16="http://schemas.microsoft.com/office/drawing/2014/main" val="2367594533"/>
                    </a:ext>
                  </a:extLst>
                </a:gridCol>
                <a:gridCol w="1216102">
                  <a:extLst>
                    <a:ext uri="{9D8B030D-6E8A-4147-A177-3AD203B41FA5}">
                      <a16:colId xmlns:a16="http://schemas.microsoft.com/office/drawing/2014/main" val="359993373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Vidurinio ugdymo dalykų grupės, dalykai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Pamokų skaičius turiniui įgyvendinti 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III klasė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(36 savaitės)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 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IV klasė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(34 savaitės)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 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3027950"/>
                  </a:ext>
                </a:extLst>
              </a:tr>
            </a:tbl>
          </a:graphicData>
        </a:graphic>
      </p:graphicFrame>
      <p:graphicFrame>
        <p:nvGraphicFramePr>
          <p:cNvPr id="3" name="Lentelė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691783"/>
              </p:ext>
            </p:extLst>
          </p:nvPr>
        </p:nvGraphicFramePr>
        <p:xfrm>
          <a:off x="611560" y="2708920"/>
          <a:ext cx="7523607" cy="30496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3919">
                  <a:extLst>
                    <a:ext uri="{9D8B030D-6E8A-4147-A177-3AD203B41FA5}">
                      <a16:colId xmlns:a16="http://schemas.microsoft.com/office/drawing/2014/main" val="256762767"/>
                    </a:ext>
                  </a:extLst>
                </a:gridCol>
                <a:gridCol w="1536704">
                  <a:extLst>
                    <a:ext uri="{9D8B030D-6E8A-4147-A177-3AD203B41FA5}">
                      <a16:colId xmlns:a16="http://schemas.microsoft.com/office/drawing/2014/main" val="2743546301"/>
                    </a:ext>
                  </a:extLst>
                </a:gridCol>
                <a:gridCol w="1216882">
                  <a:extLst>
                    <a:ext uri="{9D8B030D-6E8A-4147-A177-3AD203B41FA5}">
                      <a16:colId xmlns:a16="http://schemas.microsoft.com/office/drawing/2014/main" val="3583770920"/>
                    </a:ext>
                  </a:extLst>
                </a:gridCol>
                <a:gridCol w="1216102">
                  <a:extLst>
                    <a:ext uri="{9D8B030D-6E8A-4147-A177-3AD203B41FA5}">
                      <a16:colId xmlns:a16="http://schemas.microsoft.com/office/drawing/2014/main" val="1835981408"/>
                    </a:ext>
                  </a:extLst>
                </a:gridCol>
              </a:tblGrid>
              <a:tr h="189186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Pasirenkamieji dalykai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4204222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Dalyko modulis (...)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70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36 (1)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34 (1)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7618143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Laisvai pasirenkamas dalykas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70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4127893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Etninė kultūra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36 (1)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34 (1)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9743047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Psichologija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36 (1)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34 (1)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77568315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Teisė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36 (1)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34 (1)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8964004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Geografinės informacinės sistemos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36 (1)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34 (1)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8262637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Menų istorija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36 (1)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34 (1)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303437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Nacionalinis saugumas ir krašto gynyba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36 (1)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34 (1)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9967837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 smtClean="0">
                          <a:effectLst/>
                        </a:rPr>
                        <a:t>Astronomija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36 (1)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34 (1)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39701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251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b="1" dirty="0" smtClean="0"/>
              <a:t>VIDURINIO UGDYMO PROGRAMOS ĮGYVENDINIMAS</a:t>
            </a:r>
            <a:endParaRPr lang="lt-LT" sz="2800" dirty="0"/>
          </a:p>
        </p:txBody>
      </p:sp>
      <p:sp>
        <p:nvSpPr>
          <p:cNvPr id="4" name="Turinio vietos rezervavimo ženklas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b="1" dirty="0"/>
              <a:t>Vidurinio ugdymo programos trukmė – dveji mokslo metai.</a:t>
            </a:r>
          </a:p>
          <a:p>
            <a:endParaRPr lang="lt-LT" dirty="0" smtClean="0"/>
          </a:p>
          <a:p>
            <a:pPr marL="0" indent="0">
              <a:buNone/>
            </a:pPr>
            <a:r>
              <a:rPr lang="lt-LT" b="1" dirty="0" smtClean="0"/>
              <a:t>Vidurinio </a:t>
            </a:r>
            <a:r>
              <a:rPr lang="lt-LT" b="1" dirty="0"/>
              <a:t>ugdymo programos turinį sudaro:</a:t>
            </a:r>
          </a:p>
          <a:p>
            <a:pPr lvl="1"/>
            <a:r>
              <a:rPr lang="lt-LT" sz="2400" dirty="0" smtClean="0"/>
              <a:t>privaloma </a:t>
            </a:r>
            <a:r>
              <a:rPr lang="lt-LT" sz="2400" dirty="0"/>
              <a:t>dalis: privalomi dalykai, privalomai pasirenkami dalykai ir brandos darbas; </a:t>
            </a:r>
          </a:p>
          <a:p>
            <a:pPr lvl="1"/>
            <a:r>
              <a:rPr lang="lt-LT" sz="2400" dirty="0" smtClean="0"/>
              <a:t>laisvai </a:t>
            </a:r>
            <a:r>
              <a:rPr lang="lt-LT" sz="2400" dirty="0"/>
              <a:t>pasirenkama dalis: laisvai pasirenkami dalykai, dalykų moduliai, profesinio mokymo programos moduliai;</a:t>
            </a:r>
          </a:p>
          <a:p>
            <a:pPr lvl="1"/>
            <a:r>
              <a:rPr lang="lt-LT" sz="2400" dirty="0" smtClean="0"/>
              <a:t>privalomos </a:t>
            </a:r>
            <a:r>
              <a:rPr lang="lt-LT" sz="2400" dirty="0"/>
              <a:t>veiklos: socialinė ir pilietinė veikla.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08876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b="1" dirty="0" smtClean="0"/>
              <a:t>VIDURINIO UGDYMO PROGRAMOS ĮGYVENDINIMAS</a:t>
            </a:r>
            <a:endParaRPr lang="lt-LT" sz="2800" dirty="0"/>
          </a:p>
        </p:txBody>
      </p:sp>
      <p:sp>
        <p:nvSpPr>
          <p:cNvPr id="4" name="Turinio vietos rezervavimo ženklas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smtClean="0"/>
              <a:t>Mokinys</a:t>
            </a:r>
            <a:r>
              <a:rPr lang="lt-LT" dirty="0"/>
              <a:t>, vadovaudamasis mokyklos pasiūlymais ir atsižvelgdamas į tolesnius mokymosi planus, priima sprendimą, kuriuos dalykus renkasi mokytis pagal vidurinio ugdymo programą, apsisprendžia dėl brandos darbo temos.</a:t>
            </a:r>
          </a:p>
          <a:p>
            <a:r>
              <a:rPr lang="lt-LT" dirty="0" smtClean="0"/>
              <a:t> </a:t>
            </a:r>
            <a:r>
              <a:rPr lang="lt-LT" dirty="0"/>
              <a:t>Mokinys kartu su mokytojais, padedant tėvams (globėjams, rūpintojams), pasirengia individualų ugdymo planą pagal mokyklos nustatytą individualaus ugdymo plano struktūrą.</a:t>
            </a:r>
          </a:p>
          <a:p>
            <a:r>
              <a:rPr lang="lt-LT" dirty="0" smtClean="0"/>
              <a:t>Individualų </a:t>
            </a:r>
            <a:r>
              <a:rPr lang="lt-LT" dirty="0"/>
              <a:t>ugdymo planą mokinys gali keisti pagal mokyklos nustatytą individualaus ugdymo plano keitimo tvarką.</a:t>
            </a:r>
          </a:p>
          <a:p>
            <a:r>
              <a:rPr lang="lt-LT" dirty="0" smtClean="0"/>
              <a:t>Mokinio </a:t>
            </a:r>
            <a:r>
              <a:rPr lang="lt-LT" dirty="0"/>
              <a:t>pasirinkti mokytis dalykai tampa privalomi. 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29870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b="1" dirty="0" smtClean="0"/>
              <a:t>VIDURINIO UGDYMO PROGRAMOS ĮGYVENDINIMAS. </a:t>
            </a:r>
            <a:r>
              <a:rPr lang="lt-LT" sz="2800" dirty="0"/>
              <a:t>P</a:t>
            </a:r>
            <a:r>
              <a:rPr lang="lt-LT" sz="2800" dirty="0" smtClean="0"/>
              <a:t>rivaloma dalis</a:t>
            </a:r>
            <a:endParaRPr lang="lt-LT" sz="2800" dirty="0"/>
          </a:p>
        </p:txBody>
      </p:sp>
      <p:sp>
        <p:nvSpPr>
          <p:cNvPr id="4" name="Turinio vietos rezervavimo ženklas 3"/>
          <p:cNvSpPr>
            <a:spLocks noGrp="1"/>
          </p:cNvSpPr>
          <p:nvPr>
            <p:ph idx="1"/>
          </p:nvPr>
        </p:nvSpPr>
        <p:spPr>
          <a:xfrm>
            <a:off x="628650" y="1772816"/>
            <a:ext cx="7886700" cy="440414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lt-LT" b="1" dirty="0" smtClean="0"/>
              <a:t>Mokinys</a:t>
            </a:r>
            <a:r>
              <a:rPr lang="lt-LT" b="1" dirty="0"/>
              <a:t>, kuris mokosi pagal vidurinio ugdymo programą privalo mokytis:</a:t>
            </a:r>
            <a:endParaRPr lang="lt-LT" dirty="0"/>
          </a:p>
          <a:p>
            <a:r>
              <a:rPr lang="lt-LT" dirty="0"/>
              <a:t> lietuvių kalbos ir literatūros bendruoju arba išplėstiniu kursu;</a:t>
            </a:r>
          </a:p>
          <a:p>
            <a:r>
              <a:rPr lang="lt-LT" dirty="0"/>
              <a:t> matematikos bendruoju arba išplėstiniu kursu;</a:t>
            </a:r>
          </a:p>
          <a:p>
            <a:r>
              <a:rPr lang="lt-LT" dirty="0"/>
              <a:t>fizinio ugdymo.</a:t>
            </a:r>
          </a:p>
          <a:p>
            <a:pPr marL="0" indent="0">
              <a:buNone/>
            </a:pPr>
            <a:r>
              <a:rPr lang="lt-LT" b="1" dirty="0"/>
              <a:t>Privalo pasirinkti mokytis bent vieno dalyką iš kiekvienos dalykų grupės (mokinys dalykų gali rinktis ir daugiau, jei dalykų grupėje yra daugiau nei du):</a:t>
            </a:r>
            <a:endParaRPr lang="lt-LT" dirty="0"/>
          </a:p>
          <a:p>
            <a:r>
              <a:rPr lang="lt-LT" dirty="0"/>
              <a:t>užsienio kalbos (anglų), užsienio kalbos (prancūzų), užsienio kalbos (</a:t>
            </a:r>
            <a:r>
              <a:rPr lang="lt-LT" dirty="0" smtClean="0"/>
              <a:t>vokiečių;</a:t>
            </a:r>
            <a:endParaRPr lang="lt-LT" dirty="0"/>
          </a:p>
          <a:p>
            <a:r>
              <a:rPr lang="lt-LT" dirty="0"/>
              <a:t>biologijos, chemijos, fizikos, informatikos, inžinerinių technologijų;</a:t>
            </a:r>
          </a:p>
          <a:p>
            <a:r>
              <a:rPr lang="lt-LT" dirty="0"/>
              <a:t>istorijos, geografijos, ekonomikos ir verslumo, filosofijos;</a:t>
            </a:r>
          </a:p>
          <a:p>
            <a:r>
              <a:rPr lang="lt-LT" dirty="0"/>
              <a:t>etikos, tikybos;</a:t>
            </a:r>
          </a:p>
          <a:p>
            <a:r>
              <a:rPr lang="lt-LT" dirty="0"/>
              <a:t>dailės, muzikos, šokio, teatro, medijų meno, taikomųjų technologijų;</a:t>
            </a:r>
          </a:p>
          <a:p>
            <a:pPr lvl="1"/>
            <a:endParaRPr lang="lt-LT" sz="2400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93995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b="1" dirty="0" smtClean="0"/>
              <a:t>VIDURINIO UGDYMO PROGRAMOS ĮGYVENDINIMAS. </a:t>
            </a:r>
            <a:r>
              <a:rPr lang="lt-LT" sz="2800" dirty="0"/>
              <a:t>L</a:t>
            </a:r>
            <a:r>
              <a:rPr lang="lt-LT" sz="2800" dirty="0" smtClean="0"/>
              <a:t>aisvai pasirenkami dalykai.</a:t>
            </a:r>
            <a:endParaRPr lang="lt-LT" sz="2800" dirty="0"/>
          </a:p>
        </p:txBody>
      </p:sp>
      <p:sp>
        <p:nvSpPr>
          <p:cNvPr id="4" name="Turinio vietos rezervavimo ženklas 3"/>
          <p:cNvSpPr>
            <a:spLocks noGrp="1"/>
          </p:cNvSpPr>
          <p:nvPr>
            <p:ph idx="1"/>
          </p:nvPr>
        </p:nvSpPr>
        <p:spPr>
          <a:xfrm>
            <a:off x="628650" y="1772816"/>
            <a:ext cx="7886700" cy="44041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b="1" dirty="0"/>
              <a:t>Gali pasirinkti mokytis dalykus iš laisvai pasirenkamųjų dalykų sąrašo:</a:t>
            </a:r>
            <a:endParaRPr lang="lt-LT" dirty="0"/>
          </a:p>
          <a:p>
            <a:r>
              <a:rPr lang="lt-LT" dirty="0"/>
              <a:t>Astronomija;</a:t>
            </a:r>
          </a:p>
          <a:p>
            <a:r>
              <a:rPr lang="en-US" dirty="0" smtClean="0"/>
              <a:t>e</a:t>
            </a:r>
            <a:r>
              <a:rPr lang="lt-LT" dirty="0" smtClean="0"/>
              <a:t>tninė </a:t>
            </a:r>
            <a:r>
              <a:rPr lang="lt-LT" dirty="0"/>
              <a:t>kultūra;</a:t>
            </a:r>
          </a:p>
          <a:p>
            <a:r>
              <a:rPr lang="en-US" dirty="0"/>
              <a:t>m</a:t>
            </a:r>
            <a:r>
              <a:rPr lang="lt-LT" dirty="0" smtClean="0"/>
              <a:t>enų </a:t>
            </a:r>
            <a:r>
              <a:rPr lang="lt-LT" dirty="0"/>
              <a:t>istorija;</a:t>
            </a:r>
          </a:p>
          <a:p>
            <a:r>
              <a:rPr lang="en-US" dirty="0" smtClean="0"/>
              <a:t>n</a:t>
            </a:r>
            <a:r>
              <a:rPr lang="lt-LT" dirty="0" smtClean="0"/>
              <a:t>acionalinio </a:t>
            </a:r>
            <a:r>
              <a:rPr lang="lt-LT" dirty="0"/>
              <a:t>saugumo ir krašto gynyba;</a:t>
            </a:r>
          </a:p>
          <a:p>
            <a:r>
              <a:rPr lang="en-US" dirty="0" smtClean="0"/>
              <a:t>p</a:t>
            </a:r>
            <a:r>
              <a:rPr lang="lt-LT" dirty="0" smtClean="0"/>
              <a:t>sichologija;</a:t>
            </a:r>
            <a:endParaRPr lang="en-US" dirty="0" smtClean="0"/>
          </a:p>
          <a:p>
            <a:r>
              <a:rPr lang="en-US" dirty="0"/>
              <a:t>g</a:t>
            </a:r>
            <a:r>
              <a:rPr lang="lt-LT" dirty="0" smtClean="0"/>
              <a:t>eografinės </a:t>
            </a:r>
            <a:r>
              <a:rPr lang="lt-LT" dirty="0"/>
              <a:t>informacinės </a:t>
            </a:r>
            <a:r>
              <a:rPr lang="lt-LT" dirty="0" smtClean="0"/>
              <a:t>sistemos</a:t>
            </a:r>
            <a:r>
              <a:rPr lang="en-US" dirty="0" smtClean="0"/>
              <a:t>;</a:t>
            </a:r>
          </a:p>
          <a:p>
            <a:r>
              <a:rPr lang="lt-LT" dirty="0"/>
              <a:t>užsienio kalba (tęsiama pagrindiniame ugdyme pradėta antroji užsienio kalba arba pradėta naujai mokytis laisvai pasirenkama</a:t>
            </a:r>
          </a:p>
          <a:p>
            <a:r>
              <a:rPr lang="en-US" dirty="0"/>
              <a:t>t</a:t>
            </a:r>
            <a:r>
              <a:rPr lang="lt-LT" dirty="0" smtClean="0"/>
              <a:t>eisė</a:t>
            </a:r>
            <a:r>
              <a:rPr lang="lt-LT" dirty="0"/>
              <a:t>.</a:t>
            </a:r>
          </a:p>
          <a:p>
            <a:pPr marL="342900" lvl="1" indent="0">
              <a:buNone/>
            </a:pPr>
            <a:endParaRPr lang="lt-LT" sz="2400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73673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b="1" dirty="0" smtClean="0"/>
              <a:t>VIDURINIO UGDYMO PROGRAMOS ĮGYVENDINIMAS. </a:t>
            </a:r>
            <a:r>
              <a:rPr lang="lt-LT" sz="2800" dirty="0"/>
              <a:t>L</a:t>
            </a:r>
            <a:r>
              <a:rPr lang="lt-LT" sz="2800" dirty="0" smtClean="0"/>
              <a:t>aisvai pasirenkami dalykai.</a:t>
            </a:r>
            <a:endParaRPr lang="lt-LT" sz="2800" dirty="0"/>
          </a:p>
        </p:txBody>
      </p:sp>
      <p:sp>
        <p:nvSpPr>
          <p:cNvPr id="4" name="Turinio vietos rezervavimo ženklas 3"/>
          <p:cNvSpPr>
            <a:spLocks noGrp="1"/>
          </p:cNvSpPr>
          <p:nvPr>
            <p:ph idx="1"/>
          </p:nvPr>
        </p:nvSpPr>
        <p:spPr>
          <a:xfrm>
            <a:off x="628650" y="1772816"/>
            <a:ext cx="7886700" cy="44041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b="1" dirty="0"/>
              <a:t>Gali pasirinkti mokytis m</a:t>
            </a:r>
            <a:r>
              <a:rPr lang="lt-LT" dirty="0"/>
              <a:t>ok</a:t>
            </a:r>
            <a:r>
              <a:rPr lang="lt-LT" b="1" dirty="0"/>
              <a:t>yklos siūlomus dalykų modulius:</a:t>
            </a:r>
            <a:endParaRPr lang="lt-LT" dirty="0"/>
          </a:p>
          <a:p>
            <a:r>
              <a:rPr lang="lt-LT" dirty="0"/>
              <a:t>Programavimo modulis;</a:t>
            </a:r>
          </a:p>
          <a:p>
            <a:r>
              <a:rPr lang="lt-LT" dirty="0" smtClean="0"/>
              <a:t>Matematikos </a:t>
            </a:r>
            <a:r>
              <a:rPr lang="lt-LT" dirty="0"/>
              <a:t>modulis;</a:t>
            </a:r>
          </a:p>
          <a:p>
            <a:r>
              <a:rPr lang="lt-LT" dirty="0"/>
              <a:t>Anglų kalbos modulis ;</a:t>
            </a:r>
          </a:p>
          <a:p>
            <a:r>
              <a:rPr lang="lt-LT" dirty="0"/>
              <a:t>Lietuvių kalbos modulis ;</a:t>
            </a:r>
          </a:p>
          <a:p>
            <a:r>
              <a:rPr lang="lt-LT" dirty="0"/>
              <a:t>Chemijos modulis ;</a:t>
            </a:r>
          </a:p>
          <a:p>
            <a:r>
              <a:rPr lang="lt-LT" dirty="0"/>
              <a:t>Biologijos modulis;</a:t>
            </a:r>
          </a:p>
          <a:p>
            <a:r>
              <a:rPr lang="lt-LT" dirty="0"/>
              <a:t>Fizikos </a:t>
            </a:r>
            <a:r>
              <a:rPr lang="lt-LT" dirty="0" smtClean="0"/>
              <a:t>modulis </a:t>
            </a:r>
            <a:r>
              <a:rPr lang="lt-LT" dirty="0"/>
              <a:t>;</a:t>
            </a:r>
          </a:p>
          <a:p>
            <a:r>
              <a:rPr lang="lt-LT" dirty="0"/>
              <a:t>Istorijos modulis.</a:t>
            </a:r>
          </a:p>
          <a:p>
            <a:pPr marL="342900" lvl="1" indent="0">
              <a:buNone/>
            </a:pPr>
            <a:endParaRPr lang="lt-LT" sz="2400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37651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b="1" dirty="0" smtClean="0"/>
              <a:t>VIDURINIO UGDYMO PROGRAMOS ĮGYVENDINIMAS. </a:t>
            </a:r>
            <a:endParaRPr lang="lt-LT" sz="2800" dirty="0"/>
          </a:p>
        </p:txBody>
      </p:sp>
      <p:sp>
        <p:nvSpPr>
          <p:cNvPr id="4" name="Turinio vietos rezervavimo ženklas 3"/>
          <p:cNvSpPr>
            <a:spLocks noGrp="1"/>
          </p:cNvSpPr>
          <p:nvPr>
            <p:ph idx="1"/>
          </p:nvPr>
        </p:nvSpPr>
        <p:spPr>
          <a:xfrm>
            <a:off x="628650" y="1772816"/>
            <a:ext cx="7886700" cy="4404147"/>
          </a:xfrm>
        </p:spPr>
        <p:txBody>
          <a:bodyPr>
            <a:normAutofit/>
          </a:bodyPr>
          <a:lstStyle/>
          <a:p>
            <a:r>
              <a:rPr lang="lt-LT" dirty="0"/>
              <a:t>Laisvai pasirenkamųjų dalykų grupės dalykai nėra privalomi mokytis, mokiniui sudaroma galimybė laisvai pasirinkti jo mokymosi poreikius atliepiančius dalyką (dalykus) ir (ar) modulį (modulius);</a:t>
            </a:r>
          </a:p>
          <a:p>
            <a:r>
              <a:rPr lang="lt-LT" dirty="0"/>
              <a:t>Socialinė-pilietinė veikla, besimokančiajam pagal vidurinio ugdymo programą yra privaloma, ji turi būti ne mažesnės nei </a:t>
            </a:r>
            <a:r>
              <a:rPr lang="lt-LT" b="1" dirty="0"/>
              <a:t>70</a:t>
            </a:r>
            <a:r>
              <a:rPr lang="lt-LT" dirty="0"/>
              <a:t> val. trukmės.</a:t>
            </a:r>
          </a:p>
          <a:p>
            <a:r>
              <a:rPr lang="lt-LT" dirty="0"/>
              <a:t>Minimalus pamokų, besimokančiojo pagal vidurinio ugdymo programą </a:t>
            </a:r>
            <a:r>
              <a:rPr lang="lt-LT" dirty="0" smtClean="0"/>
              <a:t>skaičius</a:t>
            </a:r>
            <a:r>
              <a:rPr lang="lt-LT" dirty="0"/>
              <a:t> neskaičiuojant valandų, skiriamų brandos darbui bei socialinei - pilietinei </a:t>
            </a:r>
            <a:r>
              <a:rPr lang="lt-LT" dirty="0" smtClean="0"/>
              <a:t>veiklai </a:t>
            </a:r>
            <a:r>
              <a:rPr lang="lt-LT" b="1" dirty="0" smtClean="0"/>
              <a:t>25 </a:t>
            </a:r>
            <a:r>
              <a:rPr lang="lt-LT" dirty="0"/>
              <a:t>pamokos per savaitę, maksimalus -</a:t>
            </a:r>
            <a:r>
              <a:rPr lang="lt-LT" b="1" dirty="0"/>
              <a:t>35</a:t>
            </a:r>
            <a:r>
              <a:rPr lang="lt-LT" dirty="0" smtClean="0"/>
              <a:t>.</a:t>
            </a:r>
            <a:r>
              <a:rPr lang="en-US" dirty="0" smtClean="0"/>
              <a:t> M</a:t>
            </a:r>
            <a:r>
              <a:rPr lang="lt-LT" dirty="0" err="1" smtClean="0"/>
              <a:t>okinys</a:t>
            </a:r>
            <a:r>
              <a:rPr lang="lt-LT" dirty="0" smtClean="0"/>
              <a:t> </a:t>
            </a:r>
            <a:r>
              <a:rPr lang="lt-LT" dirty="0"/>
              <a:t>turi mokytis ne mažiau </a:t>
            </a:r>
            <a:r>
              <a:rPr lang="lt-LT" b="1" dirty="0"/>
              <a:t>kaip 8 dalykų</a:t>
            </a:r>
            <a:endParaRPr lang="lt-LT" dirty="0"/>
          </a:p>
          <a:p>
            <a:r>
              <a:rPr lang="lt-LT" dirty="0"/>
              <a:t>Pasirinktam mokymosi turiniui įgyvendinti per dvejus mokslo metus, mokinys kartu su mokykla pasirengia individualų ugdymo planą. 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904234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b="1" dirty="0" smtClean="0"/>
              <a:t>VIDURINIO UGDYMO PROGRAMOS ĮGYVENDINIMAS. </a:t>
            </a:r>
            <a:br>
              <a:rPr lang="lt-LT" sz="2800" b="1" dirty="0" smtClean="0"/>
            </a:br>
            <a:r>
              <a:rPr lang="lt-LT" sz="2800" b="1" dirty="0"/>
              <a:t>SKIRIAMŲ PAMOKŲ SKAIČIUS PER DVEJUS METUS</a:t>
            </a:r>
          </a:p>
        </p:txBody>
      </p:sp>
      <p:graphicFrame>
        <p:nvGraphicFramePr>
          <p:cNvPr id="3" name="Turinio vietos rezervavimo ženklas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4111320"/>
              </p:ext>
            </p:extLst>
          </p:nvPr>
        </p:nvGraphicFramePr>
        <p:xfrm>
          <a:off x="899592" y="1690687"/>
          <a:ext cx="6624736" cy="17132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29321">
                  <a:extLst>
                    <a:ext uri="{9D8B030D-6E8A-4147-A177-3AD203B41FA5}">
                      <a16:colId xmlns:a16="http://schemas.microsoft.com/office/drawing/2014/main" val="2614643840"/>
                    </a:ext>
                  </a:extLst>
                </a:gridCol>
                <a:gridCol w="1353108">
                  <a:extLst>
                    <a:ext uri="{9D8B030D-6E8A-4147-A177-3AD203B41FA5}">
                      <a16:colId xmlns:a16="http://schemas.microsoft.com/office/drawing/2014/main" val="1835445126"/>
                    </a:ext>
                  </a:extLst>
                </a:gridCol>
                <a:gridCol w="1071497">
                  <a:extLst>
                    <a:ext uri="{9D8B030D-6E8A-4147-A177-3AD203B41FA5}">
                      <a16:colId xmlns:a16="http://schemas.microsoft.com/office/drawing/2014/main" val="2990212534"/>
                    </a:ext>
                  </a:extLst>
                </a:gridCol>
                <a:gridCol w="1070810">
                  <a:extLst>
                    <a:ext uri="{9D8B030D-6E8A-4147-A177-3AD203B41FA5}">
                      <a16:colId xmlns:a16="http://schemas.microsoft.com/office/drawing/2014/main" val="2437983112"/>
                    </a:ext>
                  </a:extLst>
                </a:gridCol>
              </a:tblGrid>
              <a:tr h="6581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Vidurinio ugdymo dalykų grupės, dalykai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Pamokų skaičius turiniui įgyvendinti 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III klasė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(36 savaitės)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 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IV klasė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(34 savaitės)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 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15675656"/>
                  </a:ext>
                </a:extLst>
              </a:tr>
              <a:tr h="204938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Privalomi dalykai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2160379"/>
                  </a:ext>
                </a:extLst>
              </a:tr>
              <a:tr h="2049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Dorinis ugdymas 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70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 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 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3280935"/>
                  </a:ext>
                </a:extLst>
              </a:tr>
              <a:tr h="343597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Tikyba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 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36 (1)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34 (1)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2585054"/>
                  </a:ext>
                </a:extLst>
              </a:tr>
              <a:tr h="204938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Etika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 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36 (1)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34 (1)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725766"/>
                  </a:ext>
                </a:extLst>
              </a:tr>
            </a:tbl>
          </a:graphicData>
        </a:graphic>
      </p:graphicFrame>
      <p:graphicFrame>
        <p:nvGraphicFramePr>
          <p:cNvPr id="5" name="Lentelė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6421723"/>
              </p:ext>
            </p:extLst>
          </p:nvPr>
        </p:nvGraphicFramePr>
        <p:xfrm>
          <a:off x="899592" y="3373267"/>
          <a:ext cx="6624737" cy="23762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29321">
                  <a:extLst>
                    <a:ext uri="{9D8B030D-6E8A-4147-A177-3AD203B41FA5}">
                      <a16:colId xmlns:a16="http://schemas.microsoft.com/office/drawing/2014/main" val="2728706528"/>
                    </a:ext>
                  </a:extLst>
                </a:gridCol>
                <a:gridCol w="1353109">
                  <a:extLst>
                    <a:ext uri="{9D8B030D-6E8A-4147-A177-3AD203B41FA5}">
                      <a16:colId xmlns:a16="http://schemas.microsoft.com/office/drawing/2014/main" val="835942281"/>
                    </a:ext>
                  </a:extLst>
                </a:gridCol>
                <a:gridCol w="1071497">
                  <a:extLst>
                    <a:ext uri="{9D8B030D-6E8A-4147-A177-3AD203B41FA5}">
                      <a16:colId xmlns:a16="http://schemas.microsoft.com/office/drawing/2014/main" val="2511181016"/>
                    </a:ext>
                  </a:extLst>
                </a:gridCol>
                <a:gridCol w="1070810">
                  <a:extLst>
                    <a:ext uri="{9D8B030D-6E8A-4147-A177-3AD203B41FA5}">
                      <a16:colId xmlns:a16="http://schemas.microsoft.com/office/drawing/2014/main" val="1414258696"/>
                    </a:ext>
                  </a:extLst>
                </a:gridCol>
              </a:tblGrid>
              <a:tr h="4849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Matematika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280 arba 420 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144 (4) arba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216 (6)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136 (4) arba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204 (6)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776909"/>
                  </a:ext>
                </a:extLst>
              </a:tr>
              <a:tr h="2364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Fizinis ugdymas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210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108 (3)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102 (3)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0170207"/>
                  </a:ext>
                </a:extLst>
              </a:tr>
              <a:tr h="2364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Meninis ugdymas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140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 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 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8251331"/>
                  </a:ext>
                </a:extLst>
              </a:tr>
              <a:tr h="236411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Dailė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 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72 (2)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68 (2)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2097769"/>
                  </a:ext>
                </a:extLst>
              </a:tr>
              <a:tr h="236411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Muzika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 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72 (2)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68 (2)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3357971"/>
                  </a:ext>
                </a:extLst>
              </a:tr>
              <a:tr h="236411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Šokis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 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72 (2)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68 (2)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12219101"/>
                  </a:ext>
                </a:extLst>
              </a:tr>
              <a:tr h="236411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Teatras 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 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72 (2)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68 (2)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6244673"/>
                  </a:ext>
                </a:extLst>
              </a:tr>
              <a:tr h="236411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Medijų menas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 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72 (2)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68 (2)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6857905"/>
                  </a:ext>
                </a:extLst>
              </a:tr>
              <a:tr h="236411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Taikomosios technologijos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 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72 (2)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68 (2)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48723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341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b="1" dirty="0" smtClean="0"/>
              <a:t>VIDURINIO UGDYMO PROGRAMOS ĮGYVENDINIMAS. </a:t>
            </a:r>
            <a:br>
              <a:rPr lang="lt-LT" sz="2800" b="1" dirty="0" smtClean="0"/>
            </a:br>
            <a:r>
              <a:rPr lang="lt-LT" sz="2800" b="1" dirty="0"/>
              <a:t>SKIRIAMŲ PAMOKŲ SKAIČIUS PER DVEJUS METUS</a:t>
            </a:r>
          </a:p>
        </p:txBody>
      </p:sp>
      <p:graphicFrame>
        <p:nvGraphicFramePr>
          <p:cNvPr id="6" name="Lentelė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640182"/>
              </p:ext>
            </p:extLst>
          </p:nvPr>
        </p:nvGraphicFramePr>
        <p:xfrm>
          <a:off x="648793" y="1556792"/>
          <a:ext cx="7523607" cy="14674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39231">
                  <a:extLst>
                    <a:ext uri="{9D8B030D-6E8A-4147-A177-3AD203B41FA5}">
                      <a16:colId xmlns:a16="http://schemas.microsoft.com/office/drawing/2014/main" val="997433027"/>
                    </a:ext>
                  </a:extLst>
                </a:gridCol>
                <a:gridCol w="951392">
                  <a:extLst>
                    <a:ext uri="{9D8B030D-6E8A-4147-A177-3AD203B41FA5}">
                      <a16:colId xmlns:a16="http://schemas.microsoft.com/office/drawing/2014/main" val="3297427921"/>
                    </a:ext>
                  </a:extLst>
                </a:gridCol>
                <a:gridCol w="1216882">
                  <a:extLst>
                    <a:ext uri="{9D8B030D-6E8A-4147-A177-3AD203B41FA5}">
                      <a16:colId xmlns:a16="http://schemas.microsoft.com/office/drawing/2014/main" val="2367594533"/>
                    </a:ext>
                  </a:extLst>
                </a:gridCol>
                <a:gridCol w="1216102">
                  <a:extLst>
                    <a:ext uri="{9D8B030D-6E8A-4147-A177-3AD203B41FA5}">
                      <a16:colId xmlns:a16="http://schemas.microsoft.com/office/drawing/2014/main" val="359993373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Vidurinio ugdymo dalykų grupės, dalykai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Pamokų skaičius turiniui įgyvendinti 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III klasė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(36 savaitės)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 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IV klasė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(34 savaitės)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 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3027950"/>
                  </a:ext>
                </a:extLst>
              </a:tr>
            </a:tbl>
          </a:graphicData>
        </a:graphic>
      </p:graphicFrame>
      <p:graphicFrame>
        <p:nvGraphicFramePr>
          <p:cNvPr id="7" name="Lentelė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1455578"/>
              </p:ext>
            </p:extLst>
          </p:nvPr>
        </p:nvGraphicFramePr>
        <p:xfrm>
          <a:off x="648793" y="2716302"/>
          <a:ext cx="7523607" cy="41748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39231">
                  <a:extLst>
                    <a:ext uri="{9D8B030D-6E8A-4147-A177-3AD203B41FA5}">
                      <a16:colId xmlns:a16="http://schemas.microsoft.com/office/drawing/2014/main" val="3978355732"/>
                    </a:ext>
                  </a:extLst>
                </a:gridCol>
                <a:gridCol w="951392">
                  <a:extLst>
                    <a:ext uri="{9D8B030D-6E8A-4147-A177-3AD203B41FA5}">
                      <a16:colId xmlns:a16="http://schemas.microsoft.com/office/drawing/2014/main" val="2576541157"/>
                    </a:ext>
                  </a:extLst>
                </a:gridCol>
                <a:gridCol w="1216882">
                  <a:extLst>
                    <a:ext uri="{9D8B030D-6E8A-4147-A177-3AD203B41FA5}">
                      <a16:colId xmlns:a16="http://schemas.microsoft.com/office/drawing/2014/main" val="3997909063"/>
                    </a:ext>
                  </a:extLst>
                </a:gridCol>
                <a:gridCol w="1216102">
                  <a:extLst>
                    <a:ext uri="{9D8B030D-6E8A-4147-A177-3AD203B41FA5}">
                      <a16:colId xmlns:a16="http://schemas.microsoft.com/office/drawing/2014/main" val="2910416731"/>
                    </a:ext>
                  </a:extLst>
                </a:gridCol>
              </a:tblGrid>
              <a:tr h="175609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Privalomai pasirenkamieji dalykai (</a:t>
                      </a:r>
                      <a:r>
                        <a:rPr lang="lt-LT" sz="1700" u="sng" dirty="0">
                          <a:effectLst/>
                        </a:rPr>
                        <a:t>bent vienas iš kiekvienos dalykų grupės)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882473"/>
                  </a:ext>
                </a:extLst>
              </a:tr>
              <a:tr h="1756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 smtClean="0">
                          <a:effectLst/>
                        </a:rPr>
                        <a:t>Kalbinis</a:t>
                      </a:r>
                      <a:r>
                        <a:rPr lang="lt-LT" sz="1700" baseline="0" dirty="0" smtClean="0">
                          <a:effectLst/>
                        </a:rPr>
                        <a:t> ugdymas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210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4554568"/>
                  </a:ext>
                </a:extLst>
              </a:tr>
              <a:tr h="175609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Užsienio kalba (</a:t>
                      </a:r>
                      <a:r>
                        <a:rPr lang="lt-LT" sz="1700" dirty="0" smtClean="0">
                          <a:effectLst/>
                        </a:rPr>
                        <a:t>anglų, vokiečių,</a:t>
                      </a:r>
                      <a:r>
                        <a:rPr lang="lt-LT" sz="1700" baseline="0" dirty="0" smtClean="0">
                          <a:effectLst/>
                        </a:rPr>
                        <a:t> prancūzų, rusų</a:t>
                      </a:r>
                      <a:r>
                        <a:rPr lang="lt-LT" sz="1700" dirty="0" smtClean="0">
                          <a:effectLst/>
                        </a:rPr>
                        <a:t>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108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102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0414065"/>
                  </a:ext>
                </a:extLst>
              </a:tr>
              <a:tr h="1756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 smtClean="0"/>
                        <a:t>Gamtamokslinis ir technologinis ugdymas 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210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3080149"/>
                  </a:ext>
                </a:extLst>
              </a:tr>
              <a:tr h="175609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Biologija 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108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102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46359454"/>
                  </a:ext>
                </a:extLst>
              </a:tr>
              <a:tr h="175609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Chemija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108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102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54521383"/>
                  </a:ext>
                </a:extLst>
              </a:tr>
              <a:tr h="175609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Fizika 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108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102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73018471"/>
                  </a:ext>
                </a:extLst>
              </a:tr>
              <a:tr h="175609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Informatika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108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102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9955363"/>
                  </a:ext>
                </a:extLst>
              </a:tr>
              <a:tr h="175609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Inžinerinės technologijos 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108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102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8844535"/>
                  </a:ext>
                </a:extLst>
              </a:tr>
              <a:tr h="1756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Visuomeninis ugdymas 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210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4825097"/>
                  </a:ext>
                </a:extLst>
              </a:tr>
              <a:tr h="175609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Istorija 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108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102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2650706"/>
                  </a:ext>
                </a:extLst>
              </a:tr>
              <a:tr h="175609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Geografija 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108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102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6702361"/>
                  </a:ext>
                </a:extLst>
              </a:tr>
              <a:tr h="175609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Ekonomika ir verslumas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108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102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6780356"/>
                  </a:ext>
                </a:extLst>
              </a:tr>
              <a:tr h="175609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Filosofija 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108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102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696349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031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890</TotalTime>
  <Words>691</Words>
  <Application>Microsoft Office PowerPoint</Application>
  <PresentationFormat>Demonstracija ekrane (4:3)</PresentationFormat>
  <Paragraphs>218</Paragraphs>
  <Slides>10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Corbel</vt:lpstr>
      <vt:lpstr>Times New Roman</vt:lpstr>
      <vt:lpstr>„Office“ tema</vt:lpstr>
      <vt:lpstr>VIDURINIO UGDYMO PROGRAMOS ĮGYVENDINIMAS</vt:lpstr>
      <vt:lpstr>VIDURINIO UGDYMO PROGRAMOS ĮGYVENDINIMAS</vt:lpstr>
      <vt:lpstr>VIDURINIO UGDYMO PROGRAMOS ĮGYVENDINIMAS</vt:lpstr>
      <vt:lpstr>VIDURINIO UGDYMO PROGRAMOS ĮGYVENDINIMAS. Privaloma dalis</vt:lpstr>
      <vt:lpstr>VIDURINIO UGDYMO PROGRAMOS ĮGYVENDINIMAS. Laisvai pasirenkami dalykai.</vt:lpstr>
      <vt:lpstr>VIDURINIO UGDYMO PROGRAMOS ĮGYVENDINIMAS. Laisvai pasirenkami dalykai.</vt:lpstr>
      <vt:lpstr>VIDURINIO UGDYMO PROGRAMOS ĮGYVENDINIMAS. </vt:lpstr>
      <vt:lpstr>VIDURINIO UGDYMO PROGRAMOS ĮGYVENDINIMAS.  SKIRIAMŲ PAMOKŲ SKAIČIUS PER DVEJUS METUS</vt:lpstr>
      <vt:lpstr>VIDURINIO UGDYMO PROGRAMOS ĮGYVENDINIMAS.  SKIRIAMŲ PAMOKŲ SKAIČIUS PER DVEJUS METUS</vt:lpstr>
      <vt:lpstr>VIDURINIO UGDYMO PROGRAMOS ĮGYVENDINIMAS.  SKIRIAMŲ PAMOKŲ SKAIČIUS PER DVEJUS METUS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Vidurinio ugdymo programa</dc:title>
  <dc:creator>Valdas</dc:creator>
  <cp:lastModifiedBy>Valdas</cp:lastModifiedBy>
  <cp:revision>73</cp:revision>
  <dcterms:created xsi:type="dcterms:W3CDTF">2009-03-04T06:29:41Z</dcterms:created>
  <dcterms:modified xsi:type="dcterms:W3CDTF">2026-05-11T11:20:53Z</dcterms:modified>
</cp:coreProperties>
</file>