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inis stilius 1 – paryškinima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eminis stilius 2 – paryškinima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eminis stilius 2 – paryškinima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inis stilius 2 – paryškinima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eminis stilius 1 – paryškinima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5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7B43B-BEBE-4660-8DB5-5A220A17E4A6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E19A0-C7D5-4441-9302-5290F8F4D805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7832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64F19-4BA1-4289-8D24-027DB4AB34EE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6B7FA-6110-42C1-804E-7A0EAA86FEEA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227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13E82E-1EDF-4520-AD55-3A0FBDBAECB0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A93CE-EDCC-49FF-BBBC-161EC4371033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3518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687D11-1F45-4350-A489-6B1D90077BAC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434A4-327A-48D8-8344-F6F72D5D0ED8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3791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FA4BD-F9F5-4001-A2D3-BBB2C0A16D93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EE842-AED3-456D-89C7-92D9DE896024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12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88AB0-EBCB-4772-B431-6556E63AB82F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89522-0F38-4B4C-9ECB-301C9DF258FE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2719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3D465-0F52-4019-8B77-44018440A1EA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5F167-3DB4-445E-A980-D4E2DCFD0BAE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5625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862E3-56FD-49C7-A692-973EF104192B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84E1-154F-4490-911E-EB8F7C7F6D9B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612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881FF-264E-4874-9833-D20647CA8EE6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6B09D-44B1-4E5C-856D-38B45423EC9B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2748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16763A-9020-421A-A1C9-FE003D8A70C1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BE499-6E84-45C6-AA99-AD80EFE92819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9749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FDBD49-6A66-407A-86DB-2082A4858645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5D91D-176A-4E32-BF26-A8FE9B89E9F7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8966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759954-2219-4EC1-8E87-50D9E80D82BE}" type="datetimeFigureOut">
              <a:rPr lang="lt-LT" smtClean="0"/>
              <a:pPr>
                <a:defRPr/>
              </a:pPr>
              <a:t>2023-04-21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7B70F2-D892-4056-952A-9EEACC00D4BD}" type="slidenum">
              <a:rPr lang="lt-LT" smtClean="0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3674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VIDURINIO UGDYMO PROGRAMOS </a:t>
            </a:r>
            <a:r>
              <a:rPr lang="lt-LT" b="1" dirty="0" smtClean="0"/>
              <a:t>ĮGYVENDINIMAS</a:t>
            </a:r>
            <a:endParaRPr lang="lt-LT" dirty="0"/>
          </a:p>
        </p:txBody>
      </p:sp>
      <p:sp>
        <p:nvSpPr>
          <p:cNvPr id="7" name="Antrinis pavadinimas 6"/>
          <p:cNvSpPr>
            <a:spLocks noGrp="1"/>
          </p:cNvSpPr>
          <p:nvPr>
            <p:ph type="subTitle" idx="1"/>
          </p:nvPr>
        </p:nvSpPr>
        <p:spPr>
          <a:xfrm>
            <a:off x="1143000" y="4941168"/>
            <a:ext cx="6858000" cy="316632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Trakai, 2023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7020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91417" y="343266"/>
            <a:ext cx="7886700" cy="1325563"/>
          </a:xfrm>
        </p:spPr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ĮGYVENDINIMAS. </a:t>
            </a:r>
            <a:br>
              <a:rPr lang="lt-LT" sz="2800" b="1" dirty="0" smtClean="0"/>
            </a:br>
            <a:r>
              <a:rPr lang="lt-LT" sz="2800" b="1" dirty="0"/>
              <a:t>SKIRIAMŲ PAMOKŲ SKAIČIUS PER DVEJUS METUS</a:t>
            </a:r>
          </a:p>
        </p:txBody>
      </p:sp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13704"/>
              </p:ext>
            </p:extLst>
          </p:nvPr>
        </p:nvGraphicFramePr>
        <p:xfrm>
          <a:off x="611560" y="1534932"/>
          <a:ext cx="7523607" cy="1173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919">
                  <a:extLst>
                    <a:ext uri="{9D8B030D-6E8A-4147-A177-3AD203B41FA5}">
                      <a16:colId xmlns:a16="http://schemas.microsoft.com/office/drawing/2014/main" val="997433027"/>
                    </a:ext>
                  </a:extLst>
                </a:gridCol>
                <a:gridCol w="1536704">
                  <a:extLst>
                    <a:ext uri="{9D8B030D-6E8A-4147-A177-3AD203B41FA5}">
                      <a16:colId xmlns:a16="http://schemas.microsoft.com/office/drawing/2014/main" val="3297427921"/>
                    </a:ext>
                  </a:extLst>
                </a:gridCol>
                <a:gridCol w="1216882">
                  <a:extLst>
                    <a:ext uri="{9D8B030D-6E8A-4147-A177-3AD203B41FA5}">
                      <a16:colId xmlns:a16="http://schemas.microsoft.com/office/drawing/2014/main" val="2367594533"/>
                    </a:ext>
                  </a:extLst>
                </a:gridCol>
                <a:gridCol w="1216102">
                  <a:extLst>
                    <a:ext uri="{9D8B030D-6E8A-4147-A177-3AD203B41FA5}">
                      <a16:colId xmlns:a16="http://schemas.microsoft.com/office/drawing/2014/main" val="35999337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Vidurinio ugdymo dalykų grupės, dalykai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Pamokų skaičius turiniui įgyvendinti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III klasė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(36 savaitės)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IV klasė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(34 savaitės)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3027950"/>
                  </a:ext>
                </a:extLst>
              </a:tr>
            </a:tbl>
          </a:graphicData>
        </a:graphic>
      </p:graphicFrame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691783"/>
              </p:ext>
            </p:extLst>
          </p:nvPr>
        </p:nvGraphicFramePr>
        <p:xfrm>
          <a:off x="611560" y="2708920"/>
          <a:ext cx="7523607" cy="3049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919">
                  <a:extLst>
                    <a:ext uri="{9D8B030D-6E8A-4147-A177-3AD203B41FA5}">
                      <a16:colId xmlns:a16="http://schemas.microsoft.com/office/drawing/2014/main" val="256762767"/>
                    </a:ext>
                  </a:extLst>
                </a:gridCol>
                <a:gridCol w="1536704">
                  <a:extLst>
                    <a:ext uri="{9D8B030D-6E8A-4147-A177-3AD203B41FA5}">
                      <a16:colId xmlns:a16="http://schemas.microsoft.com/office/drawing/2014/main" val="2743546301"/>
                    </a:ext>
                  </a:extLst>
                </a:gridCol>
                <a:gridCol w="1216882">
                  <a:extLst>
                    <a:ext uri="{9D8B030D-6E8A-4147-A177-3AD203B41FA5}">
                      <a16:colId xmlns:a16="http://schemas.microsoft.com/office/drawing/2014/main" val="3583770920"/>
                    </a:ext>
                  </a:extLst>
                </a:gridCol>
                <a:gridCol w="1216102">
                  <a:extLst>
                    <a:ext uri="{9D8B030D-6E8A-4147-A177-3AD203B41FA5}">
                      <a16:colId xmlns:a16="http://schemas.microsoft.com/office/drawing/2014/main" val="1835981408"/>
                    </a:ext>
                  </a:extLst>
                </a:gridCol>
              </a:tblGrid>
              <a:tr h="18918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Pasirenkamieji dalykai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04222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Dalyko modulis (...)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70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7618143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Laisvai pasirenkamas dalykas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70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127893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Etninė kultūra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743047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Psichologija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7568315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Teisė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964004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Geografinės informacinės sistemos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8262637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Menų istorija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03437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Nacionalinis saugumas ir krašto gynyba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967837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 smtClean="0">
                          <a:effectLst/>
                        </a:rPr>
                        <a:t>Astronomija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36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34 (1)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97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5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</a:t>
            </a:r>
            <a:endParaRPr lang="lt-LT" sz="28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Vidurinio ugdymo programos trukmė – dveji mokslo metai.</a:t>
            </a:r>
          </a:p>
          <a:p>
            <a:endParaRPr lang="lt-LT" dirty="0" smtClean="0"/>
          </a:p>
          <a:p>
            <a:pPr marL="0" indent="0">
              <a:buNone/>
            </a:pPr>
            <a:r>
              <a:rPr lang="lt-LT" b="1" dirty="0" smtClean="0"/>
              <a:t>Vidurinio </a:t>
            </a:r>
            <a:r>
              <a:rPr lang="lt-LT" b="1" dirty="0"/>
              <a:t>ugdymo programos turinį sudaro:</a:t>
            </a:r>
          </a:p>
          <a:p>
            <a:pPr lvl="1"/>
            <a:r>
              <a:rPr lang="lt-LT" sz="2400" dirty="0" smtClean="0"/>
              <a:t>privaloma </a:t>
            </a:r>
            <a:r>
              <a:rPr lang="lt-LT" sz="2400" dirty="0"/>
              <a:t>dalis: privalomi dalykai, privalomai pasirenkami dalykai ir brandos darbas; </a:t>
            </a:r>
          </a:p>
          <a:p>
            <a:pPr lvl="1"/>
            <a:r>
              <a:rPr lang="lt-LT" sz="2400" dirty="0" smtClean="0"/>
              <a:t>laisvai </a:t>
            </a:r>
            <a:r>
              <a:rPr lang="lt-LT" sz="2400" dirty="0"/>
              <a:t>pasirenkama dalis: laisvai pasirenkami dalykai, dalykų moduliai, profesinio mokymo programos moduliai;</a:t>
            </a:r>
          </a:p>
          <a:p>
            <a:pPr lvl="1"/>
            <a:r>
              <a:rPr lang="lt-LT" sz="2400" dirty="0" smtClean="0"/>
              <a:t>privalomos </a:t>
            </a:r>
            <a:r>
              <a:rPr lang="lt-LT" sz="2400" dirty="0"/>
              <a:t>veiklos: socialinė ir pilietinė veikla.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887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</a:t>
            </a:r>
            <a:endParaRPr lang="lt-LT" sz="28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Mokinys</a:t>
            </a:r>
            <a:r>
              <a:rPr lang="lt-LT" dirty="0"/>
              <a:t>, vadovaudamasis mokyklos pasiūlymais ir atsižvelgdamas į tolesnius mokymosi planus, priima sprendimą, kuriuos dalykus renkasi mokytis pagal vidurinio ugdymo programą, apsisprendžia dėl brandos darbo temos.</a:t>
            </a:r>
          </a:p>
          <a:p>
            <a:r>
              <a:rPr lang="lt-LT" dirty="0" smtClean="0"/>
              <a:t> </a:t>
            </a:r>
            <a:r>
              <a:rPr lang="lt-LT" dirty="0"/>
              <a:t>Mokinys kartu su mokytojais, padedant tėvams (globėjams, rūpintojams), pasirengia individualų ugdymo planą pagal mokyklos nustatytą individualaus ugdymo plano struktūrą.</a:t>
            </a:r>
          </a:p>
          <a:p>
            <a:r>
              <a:rPr lang="lt-LT" dirty="0" smtClean="0"/>
              <a:t>Individualų </a:t>
            </a:r>
            <a:r>
              <a:rPr lang="lt-LT" dirty="0"/>
              <a:t>ugdymo planą mokinys gali keisti pagal mokyklos nustatytą individualaus ugdymo plano keitimo tvarką.</a:t>
            </a:r>
          </a:p>
          <a:p>
            <a:r>
              <a:rPr lang="lt-LT" dirty="0" smtClean="0"/>
              <a:t>Mokinio </a:t>
            </a:r>
            <a:r>
              <a:rPr lang="lt-LT" dirty="0"/>
              <a:t>pasirinkti mokytis dalykai tampa privalomi.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987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ĮGYVENDINIMAS. </a:t>
            </a:r>
            <a:r>
              <a:rPr lang="lt-LT" sz="2800" dirty="0"/>
              <a:t>P</a:t>
            </a:r>
            <a:r>
              <a:rPr lang="lt-LT" sz="2800" dirty="0" smtClean="0"/>
              <a:t>rivaloma dalis</a:t>
            </a:r>
            <a:endParaRPr lang="lt-LT" sz="28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4041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b="1" dirty="0" smtClean="0"/>
              <a:t>Mokinys</a:t>
            </a:r>
            <a:r>
              <a:rPr lang="lt-LT" b="1" dirty="0"/>
              <a:t>, kuris mokosi pagal vidurinio ugdymo programą privalo mokytis:</a:t>
            </a:r>
            <a:endParaRPr lang="lt-LT" dirty="0"/>
          </a:p>
          <a:p>
            <a:r>
              <a:rPr lang="lt-LT" dirty="0"/>
              <a:t> lietuvių kalbos ir literatūros bendruoju arba išplėstiniu kursu;</a:t>
            </a:r>
          </a:p>
          <a:p>
            <a:r>
              <a:rPr lang="lt-LT" dirty="0"/>
              <a:t> matematikos bendruoju arba išplėstiniu kursu;</a:t>
            </a:r>
          </a:p>
          <a:p>
            <a:r>
              <a:rPr lang="lt-LT" dirty="0"/>
              <a:t>fizinio ugdymo.</a:t>
            </a:r>
          </a:p>
          <a:p>
            <a:pPr marL="0" indent="0">
              <a:buNone/>
            </a:pPr>
            <a:r>
              <a:rPr lang="lt-LT" b="1" dirty="0"/>
              <a:t>Privalo pasirinkti mokytis bent vieno dalyką iš kiekvienos dalykų grupės (mokinys dalykų gali rinktis ir daugiau, jei dalykų grupėje yra daugiau nei du):</a:t>
            </a:r>
            <a:endParaRPr lang="lt-LT" dirty="0"/>
          </a:p>
          <a:p>
            <a:r>
              <a:rPr lang="lt-LT" dirty="0"/>
              <a:t>užsienio kalbos (anglų), užsienio kalbos (prancūzų), užsienio kalbos (</a:t>
            </a:r>
            <a:r>
              <a:rPr lang="lt-LT" dirty="0" smtClean="0"/>
              <a:t>vokiečių;</a:t>
            </a:r>
            <a:endParaRPr lang="lt-LT" dirty="0"/>
          </a:p>
          <a:p>
            <a:r>
              <a:rPr lang="lt-LT" dirty="0"/>
              <a:t>biologijos, chemijos, fizikos, informatikos, inžinerinių technologijų;</a:t>
            </a:r>
          </a:p>
          <a:p>
            <a:r>
              <a:rPr lang="lt-LT" dirty="0"/>
              <a:t>istorijos, geografijos, ekonomikos ir verslumo, filosofijos;</a:t>
            </a:r>
          </a:p>
          <a:p>
            <a:r>
              <a:rPr lang="lt-LT" dirty="0"/>
              <a:t>etikos, tikybos;</a:t>
            </a:r>
          </a:p>
          <a:p>
            <a:r>
              <a:rPr lang="lt-LT" dirty="0"/>
              <a:t>dailės, muzikos, šokio, teatro, medijų meno, taikomųjų technologijų;</a:t>
            </a:r>
          </a:p>
          <a:p>
            <a:pPr lvl="1"/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399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ĮGYVENDINIMAS. </a:t>
            </a:r>
            <a:r>
              <a:rPr lang="lt-LT" sz="2800" dirty="0"/>
              <a:t>L</a:t>
            </a:r>
            <a:r>
              <a:rPr lang="lt-LT" sz="2800" dirty="0" smtClean="0"/>
              <a:t>aisvai pasirenkami dalykai.</a:t>
            </a:r>
            <a:endParaRPr lang="lt-LT" sz="28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404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/>
              <a:t>Gali pasirinkti mokytis dalykus iš laisvai pasirenkamųjų dalykų sąrašo:</a:t>
            </a:r>
            <a:endParaRPr lang="lt-LT" dirty="0"/>
          </a:p>
          <a:p>
            <a:r>
              <a:rPr lang="lt-LT" dirty="0"/>
              <a:t>Astronomija;</a:t>
            </a:r>
          </a:p>
          <a:p>
            <a:r>
              <a:rPr lang="en-US" dirty="0" smtClean="0"/>
              <a:t>e</a:t>
            </a:r>
            <a:r>
              <a:rPr lang="lt-LT" dirty="0" smtClean="0"/>
              <a:t>tninė</a:t>
            </a:r>
            <a:r>
              <a:rPr lang="lt-LT" dirty="0" smtClean="0"/>
              <a:t> </a:t>
            </a:r>
            <a:r>
              <a:rPr lang="lt-LT" dirty="0"/>
              <a:t>kultūra;</a:t>
            </a:r>
          </a:p>
          <a:p>
            <a:r>
              <a:rPr lang="en-US" dirty="0"/>
              <a:t>m</a:t>
            </a:r>
            <a:r>
              <a:rPr lang="lt-LT" dirty="0" smtClean="0"/>
              <a:t>enų</a:t>
            </a:r>
            <a:r>
              <a:rPr lang="lt-LT" dirty="0" smtClean="0"/>
              <a:t> </a:t>
            </a:r>
            <a:r>
              <a:rPr lang="lt-LT" dirty="0"/>
              <a:t>istorija;</a:t>
            </a:r>
          </a:p>
          <a:p>
            <a:r>
              <a:rPr lang="en-US" dirty="0" smtClean="0"/>
              <a:t>n</a:t>
            </a:r>
            <a:r>
              <a:rPr lang="lt-LT" dirty="0" smtClean="0"/>
              <a:t>acionalinio</a:t>
            </a:r>
            <a:r>
              <a:rPr lang="lt-LT" dirty="0" smtClean="0"/>
              <a:t> </a:t>
            </a:r>
            <a:r>
              <a:rPr lang="lt-LT" dirty="0"/>
              <a:t>saugumo ir krašto gynyba;</a:t>
            </a:r>
          </a:p>
          <a:p>
            <a:r>
              <a:rPr lang="en-US" dirty="0" smtClean="0"/>
              <a:t>p</a:t>
            </a:r>
            <a:r>
              <a:rPr lang="lt-LT" dirty="0" smtClean="0"/>
              <a:t>sichologija</a:t>
            </a:r>
            <a:r>
              <a:rPr lang="lt-LT" dirty="0" smtClean="0"/>
              <a:t>;</a:t>
            </a:r>
            <a:endParaRPr lang="en-US" dirty="0" smtClean="0"/>
          </a:p>
          <a:p>
            <a:r>
              <a:rPr lang="en-US" dirty="0"/>
              <a:t>g</a:t>
            </a:r>
            <a:r>
              <a:rPr lang="lt-LT" dirty="0" smtClean="0"/>
              <a:t>eografinės</a:t>
            </a:r>
            <a:r>
              <a:rPr lang="lt-LT" dirty="0" smtClean="0"/>
              <a:t> </a:t>
            </a:r>
            <a:r>
              <a:rPr lang="lt-LT" dirty="0"/>
              <a:t>informacinės </a:t>
            </a:r>
            <a:r>
              <a:rPr lang="lt-LT" dirty="0" smtClean="0"/>
              <a:t>sistemos</a:t>
            </a:r>
            <a:r>
              <a:rPr lang="en-US" dirty="0" smtClean="0"/>
              <a:t>;</a:t>
            </a:r>
          </a:p>
          <a:p>
            <a:r>
              <a:rPr lang="lt-LT" dirty="0"/>
              <a:t>užsienio kalba (tęsiama pagrindiniame ugdyme pradėta antroji užsienio kalba arba pradėta naujai mokytis laisvai pasirenkama</a:t>
            </a:r>
            <a:endParaRPr lang="lt-LT" dirty="0"/>
          </a:p>
          <a:p>
            <a:r>
              <a:rPr lang="en-US" dirty="0"/>
              <a:t>t</a:t>
            </a:r>
            <a:r>
              <a:rPr lang="lt-LT" dirty="0" smtClean="0"/>
              <a:t>eisė</a:t>
            </a:r>
            <a:r>
              <a:rPr lang="lt-LT" dirty="0"/>
              <a:t>.</a:t>
            </a:r>
          </a:p>
          <a:p>
            <a:pPr marL="342900" lvl="1" indent="0">
              <a:buNone/>
            </a:pPr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367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ĮGYVENDINIMAS. </a:t>
            </a:r>
            <a:r>
              <a:rPr lang="lt-LT" sz="2800" dirty="0"/>
              <a:t>L</a:t>
            </a:r>
            <a:r>
              <a:rPr lang="lt-LT" sz="2800" dirty="0" smtClean="0"/>
              <a:t>aisvai pasirenkami dalykai.</a:t>
            </a:r>
            <a:endParaRPr lang="lt-LT" sz="28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404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/>
              <a:t>Gali pasirinkti mokytis m</a:t>
            </a:r>
            <a:r>
              <a:rPr lang="lt-LT" dirty="0"/>
              <a:t>ok</a:t>
            </a:r>
            <a:r>
              <a:rPr lang="lt-LT" b="1" dirty="0"/>
              <a:t>yklos siūlomus dalykų modulius:</a:t>
            </a:r>
            <a:endParaRPr lang="lt-LT" dirty="0"/>
          </a:p>
          <a:p>
            <a:r>
              <a:rPr lang="lt-LT" dirty="0"/>
              <a:t>Programavimo modulis;</a:t>
            </a:r>
          </a:p>
          <a:p>
            <a:r>
              <a:rPr lang="lt-LT" dirty="0"/>
              <a:t>Planimetrijos modulis;</a:t>
            </a:r>
          </a:p>
          <a:p>
            <a:r>
              <a:rPr lang="lt-LT" dirty="0"/>
              <a:t>Anglų kalbos modulis ;</a:t>
            </a:r>
          </a:p>
          <a:p>
            <a:r>
              <a:rPr lang="lt-LT" dirty="0"/>
              <a:t>Lietuvių kalbos modulis ;</a:t>
            </a:r>
          </a:p>
          <a:p>
            <a:r>
              <a:rPr lang="lt-LT" dirty="0"/>
              <a:t>Chemijos modulis ;</a:t>
            </a:r>
          </a:p>
          <a:p>
            <a:r>
              <a:rPr lang="lt-LT" dirty="0"/>
              <a:t>Biologijos modulis;</a:t>
            </a:r>
          </a:p>
          <a:p>
            <a:r>
              <a:rPr lang="lt-LT" dirty="0"/>
              <a:t>Fizikos modulis. Judėjimas. Jėgos. Energija. ;</a:t>
            </a:r>
          </a:p>
          <a:p>
            <a:r>
              <a:rPr lang="lt-LT" dirty="0"/>
              <a:t>Istorijos modulis.</a:t>
            </a:r>
          </a:p>
          <a:p>
            <a:pPr marL="342900" lvl="1" indent="0">
              <a:buNone/>
            </a:pPr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765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ĮGYVENDINIMAS. </a:t>
            </a:r>
            <a:endParaRPr lang="lt-LT" sz="28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404147"/>
          </a:xfrm>
        </p:spPr>
        <p:txBody>
          <a:bodyPr>
            <a:normAutofit/>
          </a:bodyPr>
          <a:lstStyle/>
          <a:p>
            <a:r>
              <a:rPr lang="lt-LT" dirty="0"/>
              <a:t>Laisvai pasirenkamųjų dalykų grupės dalykai nėra privalomi mokytis, mokiniui sudaroma galimybė laisvai pasirinkti jo mokymosi poreikius atliepiančius dalyką (dalykus) ir (ar) modulį (modulius);</a:t>
            </a:r>
          </a:p>
          <a:p>
            <a:r>
              <a:rPr lang="lt-LT" dirty="0"/>
              <a:t>Socialinė-pilietinė veikla, besimokančiajam pagal vidurinio ugdymo programą yra privaloma, ji turi būti ne mažesnės nei </a:t>
            </a:r>
            <a:r>
              <a:rPr lang="lt-LT" b="1" dirty="0"/>
              <a:t>70</a:t>
            </a:r>
            <a:r>
              <a:rPr lang="lt-LT" dirty="0"/>
              <a:t> val. trukmės.</a:t>
            </a:r>
          </a:p>
          <a:p>
            <a:r>
              <a:rPr lang="lt-LT" dirty="0"/>
              <a:t>Minimalus pamokų, besimokančiojo pagal vidurinio ugdymo programą </a:t>
            </a:r>
            <a:r>
              <a:rPr lang="lt-LT" dirty="0" smtClean="0"/>
              <a:t>skaičius</a:t>
            </a:r>
            <a:r>
              <a:rPr lang="lt-LT" dirty="0"/>
              <a:t> neskaičiuojant valandų, skiriamų brandos darbui bei socialinei - pilietinei </a:t>
            </a:r>
            <a:r>
              <a:rPr lang="lt-LT" dirty="0" smtClean="0"/>
              <a:t>veiklai </a:t>
            </a:r>
            <a:r>
              <a:rPr lang="lt-LT" b="1" dirty="0" smtClean="0"/>
              <a:t>25 </a:t>
            </a:r>
            <a:r>
              <a:rPr lang="lt-LT" dirty="0"/>
              <a:t>pamokos per savaitę, maksimalus -</a:t>
            </a:r>
            <a:r>
              <a:rPr lang="lt-LT" b="1" dirty="0"/>
              <a:t>35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lt-LT" dirty="0" err="1" smtClean="0"/>
              <a:t>okinys</a:t>
            </a:r>
            <a:r>
              <a:rPr lang="lt-LT" dirty="0" smtClean="0"/>
              <a:t> </a:t>
            </a:r>
            <a:r>
              <a:rPr lang="lt-LT" dirty="0"/>
              <a:t>turi mokytis ne mažiau </a:t>
            </a:r>
            <a:r>
              <a:rPr lang="lt-LT" b="1" dirty="0"/>
              <a:t>kaip 8 dalykų</a:t>
            </a:r>
            <a:endParaRPr lang="lt-LT" dirty="0"/>
          </a:p>
          <a:p>
            <a:r>
              <a:rPr lang="lt-LT" dirty="0"/>
              <a:t>Pasirinktam mokymosi turiniui įgyvendinti per dvejus mokslo metus, mokinys kartu su mokykla pasirengia individualų ugdymo planą.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042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ĮGYVENDINIMAS. </a:t>
            </a:r>
            <a:br>
              <a:rPr lang="lt-LT" sz="2800" b="1" dirty="0" smtClean="0"/>
            </a:br>
            <a:r>
              <a:rPr lang="lt-LT" sz="2800" b="1" dirty="0"/>
              <a:t>SKIRIAMŲ PAMOKŲ SKAIČIUS PER DVEJUS METUS</a:t>
            </a:r>
          </a:p>
        </p:txBody>
      </p:sp>
      <p:graphicFrame>
        <p:nvGraphicFramePr>
          <p:cNvPr id="3" name="Turinio vietos rezervavimo ženklas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111320"/>
              </p:ext>
            </p:extLst>
          </p:nvPr>
        </p:nvGraphicFramePr>
        <p:xfrm>
          <a:off x="899592" y="1690687"/>
          <a:ext cx="6624736" cy="1713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321">
                  <a:extLst>
                    <a:ext uri="{9D8B030D-6E8A-4147-A177-3AD203B41FA5}">
                      <a16:colId xmlns:a16="http://schemas.microsoft.com/office/drawing/2014/main" val="2614643840"/>
                    </a:ext>
                  </a:extLst>
                </a:gridCol>
                <a:gridCol w="1353108">
                  <a:extLst>
                    <a:ext uri="{9D8B030D-6E8A-4147-A177-3AD203B41FA5}">
                      <a16:colId xmlns:a16="http://schemas.microsoft.com/office/drawing/2014/main" val="1835445126"/>
                    </a:ext>
                  </a:extLst>
                </a:gridCol>
                <a:gridCol w="1071497">
                  <a:extLst>
                    <a:ext uri="{9D8B030D-6E8A-4147-A177-3AD203B41FA5}">
                      <a16:colId xmlns:a16="http://schemas.microsoft.com/office/drawing/2014/main" val="2990212534"/>
                    </a:ext>
                  </a:extLst>
                </a:gridCol>
                <a:gridCol w="1070810">
                  <a:extLst>
                    <a:ext uri="{9D8B030D-6E8A-4147-A177-3AD203B41FA5}">
                      <a16:colId xmlns:a16="http://schemas.microsoft.com/office/drawing/2014/main" val="2437983112"/>
                    </a:ext>
                  </a:extLst>
                </a:gridCol>
              </a:tblGrid>
              <a:tr h="658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Vidurinio ugdymo dalykų grupės, dalykai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Pamokų skaičius turiniui įgyvendinti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III klasė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(36 savaitės)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IV klasė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(34 savaitės)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5675656"/>
                  </a:ext>
                </a:extLst>
              </a:tr>
              <a:tr h="20493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Privalomi dalykai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60379"/>
                  </a:ext>
                </a:extLst>
              </a:tr>
              <a:tr h="204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Dorinis ugdymas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280935"/>
                  </a:ext>
                </a:extLst>
              </a:tr>
              <a:tr h="343597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Tikyba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36 (1)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34 (1)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585054"/>
                  </a:ext>
                </a:extLst>
              </a:tr>
              <a:tr h="204938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Etika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36 (1)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34 (1)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25766"/>
                  </a:ext>
                </a:extLst>
              </a:tr>
            </a:tbl>
          </a:graphicData>
        </a:graphic>
      </p:graphicFrame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21723"/>
              </p:ext>
            </p:extLst>
          </p:nvPr>
        </p:nvGraphicFramePr>
        <p:xfrm>
          <a:off x="899592" y="3373267"/>
          <a:ext cx="6624737" cy="237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321">
                  <a:extLst>
                    <a:ext uri="{9D8B030D-6E8A-4147-A177-3AD203B41FA5}">
                      <a16:colId xmlns:a16="http://schemas.microsoft.com/office/drawing/2014/main" val="2728706528"/>
                    </a:ext>
                  </a:extLst>
                </a:gridCol>
                <a:gridCol w="1353109">
                  <a:extLst>
                    <a:ext uri="{9D8B030D-6E8A-4147-A177-3AD203B41FA5}">
                      <a16:colId xmlns:a16="http://schemas.microsoft.com/office/drawing/2014/main" val="835942281"/>
                    </a:ext>
                  </a:extLst>
                </a:gridCol>
                <a:gridCol w="1071497">
                  <a:extLst>
                    <a:ext uri="{9D8B030D-6E8A-4147-A177-3AD203B41FA5}">
                      <a16:colId xmlns:a16="http://schemas.microsoft.com/office/drawing/2014/main" val="2511181016"/>
                    </a:ext>
                  </a:extLst>
                </a:gridCol>
                <a:gridCol w="1070810">
                  <a:extLst>
                    <a:ext uri="{9D8B030D-6E8A-4147-A177-3AD203B41FA5}">
                      <a16:colId xmlns:a16="http://schemas.microsoft.com/office/drawing/2014/main" val="1414258696"/>
                    </a:ext>
                  </a:extLst>
                </a:gridCol>
              </a:tblGrid>
              <a:tr h="4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Matematika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280 arba 420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144 (4) arba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216 (6)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136 (4) arba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204 (6)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776909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Fizinis ugdymas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210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108 (3)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102 (3)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0170207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Meninis ugdymas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140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251331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Dailė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72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68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097769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Muzika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72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68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357971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Šokis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72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68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219101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Teatras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72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68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6244673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Medijų menas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72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68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857905"/>
                  </a:ext>
                </a:extLst>
              </a:tr>
              <a:tr h="236411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Taikomosios technologijos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72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68 (2)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87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4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VIDURINIO UGDYMO PROGRAMOS ĮGYVENDINIMAS. </a:t>
            </a:r>
            <a:br>
              <a:rPr lang="lt-LT" sz="2800" b="1" dirty="0" smtClean="0"/>
            </a:br>
            <a:r>
              <a:rPr lang="lt-LT" sz="2800" b="1" dirty="0"/>
              <a:t>SKIRIAMŲ PAMOKŲ SKAIČIUS PER DVEJUS METUS</a:t>
            </a:r>
          </a:p>
        </p:txBody>
      </p:sp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40182"/>
              </p:ext>
            </p:extLst>
          </p:nvPr>
        </p:nvGraphicFramePr>
        <p:xfrm>
          <a:off x="648793" y="1556792"/>
          <a:ext cx="7523607" cy="1467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9231">
                  <a:extLst>
                    <a:ext uri="{9D8B030D-6E8A-4147-A177-3AD203B41FA5}">
                      <a16:colId xmlns:a16="http://schemas.microsoft.com/office/drawing/2014/main" val="997433027"/>
                    </a:ext>
                  </a:extLst>
                </a:gridCol>
                <a:gridCol w="951392">
                  <a:extLst>
                    <a:ext uri="{9D8B030D-6E8A-4147-A177-3AD203B41FA5}">
                      <a16:colId xmlns:a16="http://schemas.microsoft.com/office/drawing/2014/main" val="3297427921"/>
                    </a:ext>
                  </a:extLst>
                </a:gridCol>
                <a:gridCol w="1216882">
                  <a:extLst>
                    <a:ext uri="{9D8B030D-6E8A-4147-A177-3AD203B41FA5}">
                      <a16:colId xmlns:a16="http://schemas.microsoft.com/office/drawing/2014/main" val="2367594533"/>
                    </a:ext>
                  </a:extLst>
                </a:gridCol>
                <a:gridCol w="1216102">
                  <a:extLst>
                    <a:ext uri="{9D8B030D-6E8A-4147-A177-3AD203B41FA5}">
                      <a16:colId xmlns:a16="http://schemas.microsoft.com/office/drawing/2014/main" val="35999337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Vidurinio ugdymo dalykų grupės, dalykai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Pamokų skaičius turiniui įgyvendinti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III klasė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(36 savaitės)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IV klasė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(34 savaitės)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3027950"/>
                  </a:ext>
                </a:extLst>
              </a:tr>
            </a:tbl>
          </a:graphicData>
        </a:graphic>
      </p:graphicFrame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55578"/>
              </p:ext>
            </p:extLst>
          </p:nvPr>
        </p:nvGraphicFramePr>
        <p:xfrm>
          <a:off x="648793" y="2716302"/>
          <a:ext cx="7523607" cy="4174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9231">
                  <a:extLst>
                    <a:ext uri="{9D8B030D-6E8A-4147-A177-3AD203B41FA5}">
                      <a16:colId xmlns:a16="http://schemas.microsoft.com/office/drawing/2014/main" val="3978355732"/>
                    </a:ext>
                  </a:extLst>
                </a:gridCol>
                <a:gridCol w="951392">
                  <a:extLst>
                    <a:ext uri="{9D8B030D-6E8A-4147-A177-3AD203B41FA5}">
                      <a16:colId xmlns:a16="http://schemas.microsoft.com/office/drawing/2014/main" val="2576541157"/>
                    </a:ext>
                  </a:extLst>
                </a:gridCol>
                <a:gridCol w="1216882">
                  <a:extLst>
                    <a:ext uri="{9D8B030D-6E8A-4147-A177-3AD203B41FA5}">
                      <a16:colId xmlns:a16="http://schemas.microsoft.com/office/drawing/2014/main" val="3997909063"/>
                    </a:ext>
                  </a:extLst>
                </a:gridCol>
                <a:gridCol w="1216102">
                  <a:extLst>
                    <a:ext uri="{9D8B030D-6E8A-4147-A177-3AD203B41FA5}">
                      <a16:colId xmlns:a16="http://schemas.microsoft.com/office/drawing/2014/main" val="2910416731"/>
                    </a:ext>
                  </a:extLst>
                </a:gridCol>
              </a:tblGrid>
              <a:tr h="17560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Privalomai pasirenkamieji dalykai (</a:t>
                      </a:r>
                      <a:r>
                        <a:rPr lang="lt-LT" sz="1700" u="sng" dirty="0">
                          <a:effectLst/>
                        </a:rPr>
                        <a:t>bent vienas iš kiekvienos dalykų grupės)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82473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 smtClean="0">
                          <a:effectLst/>
                        </a:rPr>
                        <a:t>Kalbinis</a:t>
                      </a:r>
                      <a:r>
                        <a:rPr lang="lt-LT" sz="1700" baseline="0" dirty="0" smtClean="0">
                          <a:effectLst/>
                        </a:rPr>
                        <a:t> ugdymas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210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554568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Užsienio kalba (</a:t>
                      </a:r>
                      <a:r>
                        <a:rPr lang="lt-LT" sz="1700" dirty="0" smtClean="0">
                          <a:effectLst/>
                        </a:rPr>
                        <a:t>anglų, vokiečių,</a:t>
                      </a:r>
                      <a:r>
                        <a:rPr lang="lt-LT" sz="1700" baseline="0" dirty="0" smtClean="0">
                          <a:effectLst/>
                        </a:rPr>
                        <a:t> prancūzų, rusų</a:t>
                      </a:r>
                      <a:r>
                        <a:rPr lang="lt-LT" sz="1700" dirty="0" smtClean="0">
                          <a:effectLst/>
                        </a:rPr>
                        <a:t>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0414065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/>
                        <a:t>Gamtamokslinis ir technologinis ugdymas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210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3080149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Biologija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6359454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Chemija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4521383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Fizika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3018471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Informatika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955363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Inžinerinės technologijos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8844535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Visuomeninis ugdymas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210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4825097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Istorija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2650706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Geografija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702361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Ekonomika ir verslumas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6780356"/>
                  </a:ext>
                </a:extLst>
              </a:tr>
              <a:tr h="175609">
                <a:tc>
                  <a:txBody>
                    <a:bodyPr/>
                    <a:lstStyle/>
                    <a:p>
                      <a:pPr marL="200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Filosofija 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 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108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700" dirty="0">
                          <a:effectLst/>
                        </a:rPr>
                        <a:t>102 (3)</a:t>
                      </a:r>
                      <a:endParaRPr lang="lt-LT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634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3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</TotalTime>
  <Words>698</Words>
  <Application>Microsoft Office PowerPoint</Application>
  <PresentationFormat>Demonstracija ekrane (4:3)</PresentationFormat>
  <Paragraphs>218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Times New Roman</vt:lpstr>
      <vt:lpstr>„Office“ tema</vt:lpstr>
      <vt:lpstr>VIDURINIO UGDYMO PROGRAMOS ĮGYVENDINIMAS</vt:lpstr>
      <vt:lpstr>VIDURINIO UGDYMO PROGRAMOS ĮGYVENDINIMAS</vt:lpstr>
      <vt:lpstr>VIDURINIO UGDYMO PROGRAMOS ĮGYVENDINIMAS</vt:lpstr>
      <vt:lpstr>VIDURINIO UGDYMO PROGRAMOS ĮGYVENDINIMAS. Privaloma dalis</vt:lpstr>
      <vt:lpstr>VIDURINIO UGDYMO PROGRAMOS ĮGYVENDINIMAS. Laisvai pasirenkami dalykai.</vt:lpstr>
      <vt:lpstr>VIDURINIO UGDYMO PROGRAMOS ĮGYVENDINIMAS. Laisvai pasirenkami dalykai.</vt:lpstr>
      <vt:lpstr>VIDURINIO UGDYMO PROGRAMOS ĮGYVENDINIMAS. </vt:lpstr>
      <vt:lpstr>VIDURINIO UGDYMO PROGRAMOS ĮGYVENDINIMAS.  SKIRIAMŲ PAMOKŲ SKAIČIUS PER DVEJUS METUS</vt:lpstr>
      <vt:lpstr>VIDURINIO UGDYMO PROGRAMOS ĮGYVENDINIMAS.  SKIRIAMŲ PAMOKŲ SKAIČIUS PER DVEJUS METUS</vt:lpstr>
      <vt:lpstr>VIDURINIO UGDYMO PROGRAMOS ĮGYVENDINIMAS.  SKIRIAMŲ PAMOKŲ SKAIČIUS PER DVEJUS METUS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Vidurinio ugdymo programa</dc:title>
  <dc:creator>Valdas</dc:creator>
  <cp:lastModifiedBy>Valdas</cp:lastModifiedBy>
  <cp:revision>72</cp:revision>
  <dcterms:created xsi:type="dcterms:W3CDTF">2009-03-04T06:29:41Z</dcterms:created>
  <dcterms:modified xsi:type="dcterms:W3CDTF">2023-04-21T06:05:48Z</dcterms:modified>
</cp:coreProperties>
</file>