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darbalapis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5-6 kl.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su mokytoju</c:v>
                </c:pt>
                <c:pt idx="1">
                  <c:v>su tėvais</c:v>
                </c:pt>
                <c:pt idx="2">
                  <c:v>savarankiškai</c:v>
                </c:pt>
                <c:pt idx="3">
                  <c:v>negebu</c:v>
                </c:pt>
                <c:pt idx="4">
                  <c:v>tinka visi variantai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0.17</c:v>
                </c:pt>
                <c:pt idx="1">
                  <c:v>0.31</c:v>
                </c:pt>
                <c:pt idx="2">
                  <c:v>0.49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4-421B-A92D-9C0F64F5F0F6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7-8 k.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su mokytoju</c:v>
                </c:pt>
                <c:pt idx="1">
                  <c:v>su tėvais</c:v>
                </c:pt>
                <c:pt idx="2">
                  <c:v>savarankiškai</c:v>
                </c:pt>
                <c:pt idx="3">
                  <c:v>negebu</c:v>
                </c:pt>
                <c:pt idx="4">
                  <c:v>tinka visi variantai</c:v>
                </c:pt>
              </c:strCache>
            </c:strRef>
          </c:cat>
          <c:val>
            <c:numRef>
              <c:f>Lapas1!$C$2:$C$6</c:f>
              <c:numCache>
                <c:formatCode>0%</c:formatCode>
                <c:ptCount val="5"/>
                <c:pt idx="0">
                  <c:v>0.11</c:v>
                </c:pt>
                <c:pt idx="1">
                  <c:v>0.06</c:v>
                </c:pt>
                <c:pt idx="2">
                  <c:v>0.55000000000000004</c:v>
                </c:pt>
                <c:pt idx="3">
                  <c:v>0.02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4-421B-A92D-9C0F64F5F0F6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1-2 kl.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su mokytoju</c:v>
                </c:pt>
                <c:pt idx="1">
                  <c:v>su tėvais</c:v>
                </c:pt>
                <c:pt idx="2">
                  <c:v>savarankiškai</c:v>
                </c:pt>
                <c:pt idx="3">
                  <c:v>negebu</c:v>
                </c:pt>
                <c:pt idx="4">
                  <c:v>tinka visi variantai</c:v>
                </c:pt>
              </c:strCache>
            </c:strRef>
          </c:cat>
          <c:val>
            <c:numRef>
              <c:f>Lapas1!$D$2:$D$6</c:f>
              <c:numCache>
                <c:formatCode>0%</c:formatCode>
                <c:ptCount val="5"/>
                <c:pt idx="0">
                  <c:v>0.1</c:v>
                </c:pt>
                <c:pt idx="1">
                  <c:v>0.06</c:v>
                </c:pt>
                <c:pt idx="2">
                  <c:v>0.8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4-421B-A92D-9C0F64F5F0F6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3-4 kl.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su mokytoju</c:v>
                </c:pt>
                <c:pt idx="1">
                  <c:v>su tėvais</c:v>
                </c:pt>
                <c:pt idx="2">
                  <c:v>savarankiškai</c:v>
                </c:pt>
                <c:pt idx="3">
                  <c:v>negebu</c:v>
                </c:pt>
                <c:pt idx="4">
                  <c:v>tinka visi variantai</c:v>
                </c:pt>
              </c:strCache>
            </c:strRef>
          </c:cat>
          <c:val>
            <c:numRef>
              <c:f>Lapas1!$E$2:$E$6</c:f>
              <c:numCache>
                <c:formatCode>0%</c:formatCode>
                <c:ptCount val="5"/>
                <c:pt idx="0">
                  <c:v>0.03</c:v>
                </c:pt>
                <c:pt idx="1">
                  <c:v>0.08</c:v>
                </c:pt>
                <c:pt idx="2">
                  <c:v>0.63</c:v>
                </c:pt>
                <c:pt idx="3">
                  <c:v>0.03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24-421B-A92D-9C0F64F5F0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3"/>
        <c:overlap val="-27"/>
        <c:axId val="277422352"/>
        <c:axId val="277423136"/>
      </c:barChart>
      <c:catAx>
        <c:axId val="27742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77423136"/>
        <c:crossesAt val="0"/>
        <c:auto val="1"/>
        <c:lblAlgn val="ctr"/>
        <c:lblOffset val="100"/>
        <c:noMultiLvlLbl val="0"/>
      </c:catAx>
      <c:valAx>
        <c:axId val="277423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774223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2.7194075512598951E-2"/>
          <c:y val="0.1559794822577206"/>
          <c:w val="0.972805924487401"/>
          <c:h val="0.6342038552822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AF-4F32-B84E-10F35327A4A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AF-4F32-B84E-10F35327A4A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AF-4F32-B84E-10F35327A4A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AF-4F32-B84E-10F35327A4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AF-4F32-B84E-10F35327A4A8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0.91</c:v>
                </c:pt>
                <c:pt idx="1">
                  <c:v>0.95</c:v>
                </c:pt>
                <c:pt idx="2">
                  <c:v>0.93</c:v>
                </c:pt>
                <c:pt idx="3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AF-4F32-B84E-10F35327A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093023"/>
        <c:axId val="1684108831"/>
      </c:barChart>
      <c:valAx>
        <c:axId val="1684108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093023"/>
        <c:crosses val="autoZero"/>
        <c:crossBetween val="between"/>
      </c:valAx>
      <c:catAx>
        <c:axId val="16840930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088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084132170139003"/>
          <c:w val="1"/>
          <c:h val="0.637681253663625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Tėvai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A2-4E6D-8FE7-4C10AFC0FCC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A2-4E6D-8FE7-4C10AFC0FCC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A2-4E6D-8FE7-4C10AFC0FCC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A2-4E6D-8FE7-4C10AFC0FCC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A2-4E6D-8FE7-4C10AFC0FCC8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0.79</c:v>
                </c:pt>
                <c:pt idx="1">
                  <c:v>0.89</c:v>
                </c:pt>
                <c:pt idx="2">
                  <c:v>1</c:v>
                </c:pt>
                <c:pt idx="3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A2-4E6D-8FE7-4C10AFC0F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5478175"/>
        <c:axId val="1605481503"/>
      </c:barChart>
      <c:valAx>
        <c:axId val="1605481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5478175"/>
        <c:crosses val="autoZero"/>
        <c:crossBetween val="between"/>
      </c:valAx>
      <c:catAx>
        <c:axId val="160547817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54815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02192833739448"/>
          <c:w val="1"/>
          <c:h val="0.667290501002823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Mokytojai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DB-4BAD-91E6-0730D9F784DD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DB-4BAD-91E6-0730D9F784D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DB-4BAD-91E6-0730D9F784D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DB-4BAD-91E6-0730D9F784D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DB-4BAD-91E6-0730D9F784DD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Lapas1!$A$2:$A$6</c:f>
              <c:numCache>
                <c:formatCode>General</c:formatCode>
                <c:ptCount val="5"/>
              </c:numCache>
            </c:numRef>
          </c:cat>
          <c:val>
            <c:numRef>
              <c:f>Lapas1!$B$2:$B$6</c:f>
              <c:numCache>
                <c:formatCode>General</c:formatCode>
                <c:ptCount val="5"/>
                <c:pt idx="0" formatCode="0%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DB-4BAD-91E6-0730D9F78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6936815"/>
        <c:axId val="1606932655"/>
      </c:barChart>
      <c:valAx>
        <c:axId val="1606932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6936815"/>
        <c:crosses val="autoZero"/>
        <c:crossBetween val="between"/>
      </c:valAx>
      <c:catAx>
        <c:axId val="16069368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69326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5-6 kl.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Lapas1!$B$2:$B$5</c:f>
              <c:numCache>
                <c:formatCode>0%</c:formatCode>
                <c:ptCount val="4"/>
                <c:pt idx="0">
                  <c:v>0.44</c:v>
                </c:pt>
                <c:pt idx="1">
                  <c:v>0.44</c:v>
                </c:pt>
                <c:pt idx="2">
                  <c:v>7.0000000000000007E-2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3-49C0-AC9C-B96C3F9E4336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7-8 kl.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Lapas1!$C$2:$C$5</c:f>
              <c:numCache>
                <c:formatCode>0%</c:formatCode>
                <c:ptCount val="4"/>
                <c:pt idx="0">
                  <c:v>0.35</c:v>
                </c:pt>
                <c:pt idx="1">
                  <c:v>0.54</c:v>
                </c:pt>
                <c:pt idx="2">
                  <c:v>0.06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3-49C0-AC9C-B96C3F9E4336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1-2 kl.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Lapas1!$D$2:$D$5</c:f>
              <c:numCache>
                <c:formatCode>0%</c:formatCode>
                <c:ptCount val="4"/>
                <c:pt idx="0">
                  <c:v>0.25</c:v>
                </c:pt>
                <c:pt idx="1">
                  <c:v>0.59</c:v>
                </c:pt>
                <c:pt idx="2">
                  <c:v>0.15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3-49C0-AC9C-B96C3F9E4336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3-4 kl.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Lapas1!$E$2:$E$5</c:f>
              <c:numCache>
                <c:formatCode>0%</c:formatCode>
                <c:ptCount val="4"/>
                <c:pt idx="0">
                  <c:v>0.38</c:v>
                </c:pt>
                <c:pt idx="1">
                  <c:v>0.43</c:v>
                </c:pt>
                <c:pt idx="2">
                  <c:v>0.16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D3-49C0-AC9C-B96C3F9E4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797000"/>
        <c:axId val="417793864"/>
      </c:barChart>
      <c:catAx>
        <c:axId val="41779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7793864"/>
        <c:crosses val="autoZero"/>
        <c:auto val="1"/>
        <c:lblAlgn val="ctr"/>
        <c:lblOffset val="100"/>
        <c:noMultiLvlLbl val="0"/>
      </c:catAx>
      <c:valAx>
        <c:axId val="41779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7797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2.7194075512598951E-2"/>
          <c:y val="0.1559794822577206"/>
          <c:w val="0.972805924487401"/>
          <c:h val="0.6342038552822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A5-42AB-8A1E-8B3736E924C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A5-42AB-8A1E-8B3736E924C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A5-42AB-8A1E-8B3736E924C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A5-42AB-8A1E-8B3736E924C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A5-42AB-8A1E-8B3736E924C8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0.95</c:v>
                </c:pt>
                <c:pt idx="1">
                  <c:v>0.9</c:v>
                </c:pt>
                <c:pt idx="2">
                  <c:v>0.86</c:v>
                </c:pt>
                <c:pt idx="3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A5-42AB-8A1E-8B3736E92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4476703"/>
        <c:axId val="1604463807"/>
      </c:barChart>
      <c:valAx>
        <c:axId val="1604463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4476703"/>
        <c:crosses val="autoZero"/>
        <c:crossBetween val="between"/>
      </c:valAx>
      <c:catAx>
        <c:axId val="16044767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44638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084132170139003"/>
          <c:w val="1"/>
          <c:h val="0.637681253663625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Tėvai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B-48E1-837A-7FC7FB64117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B-48E1-837A-7FC7FB64117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CB-48E1-837A-7FC7FB64117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CB-48E1-837A-7FC7FB64117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CB-48E1-837A-7FC7FB64117D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0.86</c:v>
                </c:pt>
                <c:pt idx="1">
                  <c:v>0.82</c:v>
                </c:pt>
                <c:pt idx="2">
                  <c:v>0.92</c:v>
                </c:pt>
                <c:pt idx="3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CB-48E1-837A-7FC7FB64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096767"/>
        <c:axId val="1684115071"/>
      </c:barChart>
      <c:valAx>
        <c:axId val="1684115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096767"/>
        <c:crosses val="autoZero"/>
        <c:crossBetween val="between"/>
      </c:valAx>
      <c:catAx>
        <c:axId val="1684096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150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02192833739448"/>
          <c:w val="1"/>
          <c:h val="0.667290501002823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Mokytojai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E7-4D8F-A906-99C96E3906C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E7-4D8F-A906-99C96E3906C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E7-4D8F-A906-99C96E3906C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E7-4D8F-A906-99C96E3906C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E7-4D8F-A906-99C96E3906CC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Lapas1!$A$2:$A$6</c:f>
              <c:numCache>
                <c:formatCode>General</c:formatCode>
                <c:ptCount val="5"/>
              </c:numCache>
            </c:numRef>
          </c:cat>
          <c:val>
            <c:numRef>
              <c:f>Lapas1!$B$2:$B$6</c:f>
              <c:numCache>
                <c:formatCode>General</c:formatCode>
                <c:ptCount val="5"/>
                <c:pt idx="0" formatCode="0%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E7-4D8F-A906-99C96E390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5472351"/>
        <c:axId val="1605482751"/>
      </c:barChart>
      <c:valAx>
        <c:axId val="1605482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5472351"/>
        <c:crosses val="autoZero"/>
        <c:crossBetween val="between"/>
      </c:valAx>
      <c:catAx>
        <c:axId val="16054723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5482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5-6 kl.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Lapas1!$B$2:$B$5</c:f>
              <c:numCache>
                <c:formatCode>0%</c:formatCode>
                <c:ptCount val="4"/>
                <c:pt idx="0">
                  <c:v>0.34</c:v>
                </c:pt>
                <c:pt idx="1">
                  <c:v>0.56000000000000005</c:v>
                </c:pt>
                <c:pt idx="2">
                  <c:v>0.09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8-4A84-A16F-ADF8ED973836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7-8 kl.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Lapas1!$C$2:$C$5</c:f>
              <c:numCache>
                <c:formatCode>0%</c:formatCode>
                <c:ptCount val="4"/>
                <c:pt idx="0">
                  <c:v>0.34</c:v>
                </c:pt>
                <c:pt idx="1">
                  <c:v>0.56999999999999995</c:v>
                </c:pt>
                <c:pt idx="2">
                  <c:v>7.0000000000000007E-2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8-4A84-A16F-ADF8ED973836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1-2 kl.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Lapas1!$D$2:$D$5</c:f>
              <c:numCache>
                <c:formatCode>0%</c:formatCode>
                <c:ptCount val="4"/>
                <c:pt idx="0">
                  <c:v>0.25</c:v>
                </c:pt>
                <c:pt idx="1">
                  <c:v>0.64</c:v>
                </c:pt>
                <c:pt idx="2">
                  <c:v>0.09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8-4A84-A16F-ADF8ED973836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3-4 kl.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Lapas1!$E$2:$E$5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0.59</c:v>
                </c:pt>
                <c:pt idx="2">
                  <c:v>0.13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58-4A84-A16F-ADF8ED973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259112"/>
        <c:axId val="421261072"/>
      </c:barChart>
      <c:catAx>
        <c:axId val="42125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1261072"/>
        <c:crosses val="autoZero"/>
        <c:auto val="1"/>
        <c:lblAlgn val="ctr"/>
        <c:lblOffset val="100"/>
        <c:noMultiLvlLbl val="0"/>
      </c:catAx>
      <c:valAx>
        <c:axId val="42126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1259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2.7194075512598951E-2"/>
          <c:y val="0.1559794822577206"/>
          <c:w val="0.972805924487401"/>
          <c:h val="0.6342038552822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7B-43C5-9DF0-05ABCEAD868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7B-43C5-9DF0-05ABCEAD868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B-43C5-9DF0-05ABCEAD868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7B-43C5-9DF0-05ABCEAD868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7B-43C5-9DF0-05ABCEAD8684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0.83</c:v>
                </c:pt>
                <c:pt idx="1">
                  <c:v>0.89</c:v>
                </c:pt>
                <c:pt idx="2">
                  <c:v>0.85</c:v>
                </c:pt>
                <c:pt idx="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7B-43C5-9DF0-05ABCEAD8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107583"/>
        <c:axId val="1684090943"/>
      </c:barChart>
      <c:valAx>
        <c:axId val="1684090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07583"/>
        <c:crosses val="autoZero"/>
        <c:crossBetween val="between"/>
      </c:valAx>
      <c:catAx>
        <c:axId val="168410758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0909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9.5715341506446144E-2"/>
          <c:y val="0.11061140521297787"/>
          <c:w val="0.85958014473820299"/>
          <c:h val="0.67791123726507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Tėvai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43-4531-B9D0-1A9FA46FF02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43-4531-B9D0-1A9FA46FF02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43-4531-B9D0-1A9FA46FF02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43-4531-B9D0-1A9FA46FF02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43-4531-B9D0-1A9FA46FF028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0.81</c:v>
                </c:pt>
                <c:pt idx="1">
                  <c:v>0.88</c:v>
                </c:pt>
                <c:pt idx="2">
                  <c:v>0.94</c:v>
                </c:pt>
                <c:pt idx="3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43-4531-B9D0-1A9FA46FF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117151"/>
        <c:axId val="1684115487"/>
      </c:barChart>
      <c:valAx>
        <c:axId val="16841154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17151"/>
        <c:crosses val="autoZero"/>
        <c:crossBetween val="between"/>
      </c:valAx>
      <c:catAx>
        <c:axId val="16841171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15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6806045611189417E-2"/>
          <c:w val="1"/>
          <c:h val="0.768602524694761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D0-46D1-96C1-350AE46ED31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B9-469C-BD46-6423783C3EB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B9-469C-BD46-6423783C3EB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B9-469C-BD46-6423783C3EB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B9-469C-BD46-6423783C3EBE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0.45</c:v>
                </c:pt>
                <c:pt idx="1">
                  <c:v>0.76</c:v>
                </c:pt>
                <c:pt idx="2">
                  <c:v>0.9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0-46D1-96C1-350AE46ED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097183"/>
        <c:axId val="1684110911"/>
      </c:barChart>
      <c:valAx>
        <c:axId val="1684110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097183"/>
        <c:crosses val="autoZero"/>
        <c:crossBetween val="between"/>
      </c:valAx>
      <c:catAx>
        <c:axId val="168409718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109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1.4478251414835819E-2"/>
          <c:y val="0.15965761880829871"/>
          <c:w val="0.95294568290178361"/>
          <c:h val="0.62122287755896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Mokytojai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1E-40D0-9CC7-C6D31FF6205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1E-40D0-9CC7-C6D31FF6205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1E-40D0-9CC7-C6D31FF6205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1E-40D0-9CC7-C6D31FF6205A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1E-40D0-9CC7-C6D31FF6205A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Lapas1!$A$2:$A$6</c:f>
              <c:numCache>
                <c:formatCode>General</c:formatCode>
                <c:ptCount val="5"/>
              </c:numCache>
            </c:numRef>
          </c:cat>
          <c:val>
            <c:numRef>
              <c:f>Lapas1!$B$2:$B$6</c:f>
              <c:numCache>
                <c:formatCode>General</c:formatCode>
                <c:ptCount val="5"/>
                <c:pt idx="0" formatCode="0%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1E-40D0-9CC7-C6D31FF62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5482335"/>
        <c:axId val="1605486911"/>
      </c:barChart>
      <c:valAx>
        <c:axId val="1605486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5482335"/>
        <c:crosses val="autoZero"/>
        <c:crossBetween val="between"/>
      </c:valAx>
      <c:catAx>
        <c:axId val="16054823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54869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5-6 kl.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0.53</c:v>
                </c:pt>
                <c:pt idx="2">
                  <c:v>0.19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6-4F71-B5CF-C47C129EDA0E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7-8 kl.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Lapas1!$C$2:$C$5</c:f>
              <c:numCache>
                <c:formatCode>0%</c:formatCode>
                <c:ptCount val="4"/>
                <c:pt idx="0">
                  <c:v>0.2</c:v>
                </c:pt>
                <c:pt idx="1">
                  <c:v>0.53</c:v>
                </c:pt>
                <c:pt idx="2">
                  <c:v>0.23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F6-4F71-B5CF-C47C129EDA0E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1-2 kl.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Lapas1!$D$2:$D$5</c:f>
              <c:numCache>
                <c:formatCode>0%</c:formatCode>
                <c:ptCount val="4"/>
                <c:pt idx="0">
                  <c:v>0.12</c:v>
                </c:pt>
                <c:pt idx="1">
                  <c:v>0.54</c:v>
                </c:pt>
                <c:pt idx="2">
                  <c:v>0.28999999999999998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F6-4F71-B5CF-C47C129EDA0E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3-4 kl.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Lapas1!$E$2:$E$5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0.62</c:v>
                </c:pt>
                <c:pt idx="2">
                  <c:v>0.24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F6-4F71-B5CF-C47C129ED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261856"/>
        <c:axId val="421258328"/>
      </c:barChart>
      <c:catAx>
        <c:axId val="4212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1258328"/>
        <c:crosses val="autoZero"/>
        <c:auto val="1"/>
        <c:lblAlgn val="ctr"/>
        <c:lblOffset val="100"/>
        <c:noMultiLvlLbl val="0"/>
      </c:catAx>
      <c:valAx>
        <c:axId val="42125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126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2.7194075512598951E-2"/>
          <c:y val="0.1559794822577206"/>
          <c:w val="0.972805924487401"/>
          <c:h val="0.6342038552822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E-406B-BDBA-4E0B193E7BA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E-406B-BDBA-4E0B193E7BA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9E-406B-BDBA-4E0B193E7BA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9E-406B-BDBA-4E0B193E7B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9E-406B-BDBA-4E0B193E7BA7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0.77</c:v>
                </c:pt>
                <c:pt idx="1">
                  <c:v>0.7</c:v>
                </c:pt>
                <c:pt idx="2">
                  <c:v>0.67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9E-406B-BDBA-4E0B193E7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097599"/>
        <c:axId val="1684088031"/>
      </c:barChart>
      <c:valAx>
        <c:axId val="168408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097599"/>
        <c:crosses val="autoZero"/>
        <c:crossBetween val="between"/>
      </c:valAx>
      <c:catAx>
        <c:axId val="168409759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0880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9.5715341506446144E-2"/>
          <c:y val="0.11061140521297787"/>
          <c:w val="0.85958014473820299"/>
          <c:h val="0.67791123726507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Tėvai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3F-4785-8139-9AD640ACC81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3F-4785-8139-9AD640ACC81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3F-4785-8139-9AD640ACC8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3F-4785-8139-9AD640ACC8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3F-4785-8139-9AD640ACC818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0.74</c:v>
                </c:pt>
                <c:pt idx="1">
                  <c:v>0.76</c:v>
                </c:pt>
                <c:pt idx="2">
                  <c:v>0.78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3F-4785-8139-9AD640ACC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6249855"/>
        <c:axId val="1596248607"/>
      </c:barChart>
      <c:valAx>
        <c:axId val="1596248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96249855"/>
        <c:crosses val="autoZero"/>
        <c:crossBetween val="between"/>
      </c:valAx>
      <c:catAx>
        <c:axId val="159624985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962486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1.4478251414835819E-2"/>
          <c:y val="0.15965761880829871"/>
          <c:w val="0.95294568290178361"/>
          <c:h val="0.62122287755896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Mokytojai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E4-4814-8023-E4C9BF8D777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E4-4814-8023-E4C9BF8D777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E4-4814-8023-E4C9BF8D777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E4-4814-8023-E4C9BF8D777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E4-4814-8023-E4C9BF8D777C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2"/>
                <c:pt idx="0">
                  <c:v>Sutinku</c:v>
                </c:pt>
                <c:pt idx="1">
                  <c:v>Nesutinku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E4-4814-8023-E4C9BF8D7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114239"/>
        <c:axId val="1684118399"/>
      </c:barChart>
      <c:valAx>
        <c:axId val="1684118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14239"/>
        <c:crosses val="autoZero"/>
        <c:crossBetween val="between"/>
      </c:valAx>
      <c:catAx>
        <c:axId val="168411423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18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5-6 kl.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Lapas1!$B$2:$B$5</c:f>
              <c:numCache>
                <c:formatCode>0%</c:formatCode>
                <c:ptCount val="4"/>
                <c:pt idx="0">
                  <c:v>0.4</c:v>
                </c:pt>
                <c:pt idx="1">
                  <c:v>0.54</c:v>
                </c:pt>
                <c:pt idx="2">
                  <c:v>0.06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0-4F9A-AD06-32AAA3D9AE5D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7-8 kl.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Lapas1!$C$2:$C$5</c:f>
              <c:numCache>
                <c:formatCode>0%</c:formatCode>
                <c:ptCount val="4"/>
                <c:pt idx="0">
                  <c:v>0.24</c:v>
                </c:pt>
                <c:pt idx="1">
                  <c:v>0.69</c:v>
                </c:pt>
                <c:pt idx="2">
                  <c:v>0.05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0-4F9A-AD06-32AAA3D9AE5D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1-2 kl.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Lapas1!$D$2:$D$5</c:f>
              <c:numCache>
                <c:formatCode>0%</c:formatCode>
                <c:ptCount val="4"/>
                <c:pt idx="0">
                  <c:v>0.37</c:v>
                </c:pt>
                <c:pt idx="1">
                  <c:v>0.57999999999999996</c:v>
                </c:pt>
                <c:pt idx="2">
                  <c:v>0.06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C0-4F9A-AD06-32AAA3D9AE5D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3-4 kl.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Lapas1!$E$2:$E$5</c:f>
              <c:numCache>
                <c:formatCode>0%</c:formatCode>
                <c:ptCount val="4"/>
                <c:pt idx="0">
                  <c:v>0.37</c:v>
                </c:pt>
                <c:pt idx="1">
                  <c:v>0.56999999999999995</c:v>
                </c:pt>
                <c:pt idx="2">
                  <c:v>0.06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C0-4F9A-AD06-32AAA3D9A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447136"/>
        <c:axId val="486447920"/>
      </c:barChart>
      <c:catAx>
        <c:axId val="48644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6447920"/>
        <c:crosses val="autoZero"/>
        <c:auto val="1"/>
        <c:lblAlgn val="ctr"/>
        <c:lblOffset val="100"/>
        <c:noMultiLvlLbl val="0"/>
      </c:catAx>
      <c:valAx>
        <c:axId val="48644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644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2.7194075512598951E-2"/>
          <c:y val="0.1559794822577206"/>
          <c:w val="0.972805924487401"/>
          <c:h val="0.6342038552822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E-406B-BDBA-4E0B193E7BA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E-406B-BDBA-4E0B193E7BA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9E-406B-BDBA-4E0B193E7BA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9E-406B-BDBA-4E0B193E7B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9E-406B-BDBA-4E0B193E7BA7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0.83</c:v>
                </c:pt>
                <c:pt idx="1">
                  <c:v>0.86</c:v>
                </c:pt>
                <c:pt idx="2">
                  <c:v>0.56999999999999995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9E-406B-BDBA-4E0B193E7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3978143"/>
        <c:axId val="1683967327"/>
      </c:barChart>
      <c:valAx>
        <c:axId val="1683967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78143"/>
        <c:crosses val="autoZero"/>
        <c:crossBetween val="between"/>
      </c:valAx>
      <c:catAx>
        <c:axId val="16839781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67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9.5715341506446144E-2"/>
          <c:y val="0.11061140521297787"/>
          <c:w val="0.85958014473820299"/>
          <c:h val="0.67791123726507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Tėvai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3F-4785-8139-9AD640ACC81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3F-4785-8139-9AD640ACC81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3F-4785-8139-9AD640ACC8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3F-4785-8139-9AD640ACC8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3F-4785-8139-9AD640ACC818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0.77</c:v>
                </c:pt>
                <c:pt idx="1">
                  <c:v>0.86</c:v>
                </c:pt>
                <c:pt idx="2">
                  <c:v>0.94</c:v>
                </c:pt>
                <c:pt idx="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3F-4785-8139-9AD640ACC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111327"/>
        <c:axId val="1684089279"/>
      </c:barChart>
      <c:valAx>
        <c:axId val="1684089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11327"/>
        <c:crosses val="autoZero"/>
        <c:crossBetween val="between"/>
      </c:valAx>
      <c:catAx>
        <c:axId val="168411132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0892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1.4478251414835819E-2"/>
          <c:y val="0.15965761880829871"/>
          <c:w val="0.95294568290178361"/>
          <c:h val="0.62122287755896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Mokytojai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E4-4814-8023-E4C9BF8D777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E4-4814-8023-E4C9BF8D777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E4-4814-8023-E4C9BF8D777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E4-4814-8023-E4C9BF8D777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E4-4814-8023-E4C9BF8D777C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Lapas1!$A$2:$A$6</c:f>
              <c:numCache>
                <c:formatCode>General</c:formatCode>
                <c:ptCount val="5"/>
              </c:numCache>
            </c:numRef>
          </c:cat>
          <c:val>
            <c:numRef>
              <c:f>Lapas1!$B$2:$B$6</c:f>
              <c:numCache>
                <c:formatCode>General</c:formatCode>
                <c:ptCount val="5"/>
                <c:pt idx="0" formatCode="0%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E4-4814-8023-E4C9BF8D7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3973983"/>
        <c:axId val="1683979391"/>
      </c:barChart>
      <c:valAx>
        <c:axId val="1683979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73983"/>
        <c:crosses val="autoZero"/>
        <c:crossBetween val="between"/>
      </c:valAx>
      <c:catAx>
        <c:axId val="168397398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793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5-6 kl.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0.61</c:v>
                </c:pt>
                <c:pt idx="2">
                  <c:v>0.1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A-49D2-AAA5-E2C058808FDC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7-8 kl.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Lapas1!$C$2:$C$5</c:f>
              <c:numCache>
                <c:formatCode>0%</c:formatCode>
                <c:ptCount val="4"/>
                <c:pt idx="0">
                  <c:v>0.13</c:v>
                </c:pt>
                <c:pt idx="1">
                  <c:v>0.71</c:v>
                </c:pt>
                <c:pt idx="2">
                  <c:v>0.11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A-49D2-AAA5-E2C058808FDC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1-2 kl.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Lapas1!$D$2:$D$5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0.68</c:v>
                </c:pt>
                <c:pt idx="2">
                  <c:v>0.23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6A-49D2-AAA5-E2C058808FDC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3-4 kl.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Lapas1!$E$2:$E$5</c:f>
              <c:numCache>
                <c:formatCode>0%</c:formatCode>
                <c:ptCount val="4"/>
                <c:pt idx="0">
                  <c:v>0.13</c:v>
                </c:pt>
                <c:pt idx="1">
                  <c:v>0.67</c:v>
                </c:pt>
                <c:pt idx="2">
                  <c:v>0.21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6A-49D2-AAA5-E2C05880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445568"/>
        <c:axId val="486447528"/>
      </c:barChart>
      <c:catAx>
        <c:axId val="48644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6447528"/>
        <c:crosses val="autoZero"/>
        <c:auto val="1"/>
        <c:lblAlgn val="ctr"/>
        <c:lblOffset val="100"/>
        <c:noMultiLvlLbl val="0"/>
      </c:catAx>
      <c:valAx>
        <c:axId val="48644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644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1.394091105481688E-2"/>
          <c:y val="0.10446656228726406"/>
          <c:w val="0.96838287608239193"/>
          <c:h val="0.74862473391665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Tėvai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3D-495B-80FC-A96BD17EC9A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3D-495B-80FC-A96BD17EC9A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3D-495B-80FC-A96BD17EC9A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3D-495B-80FC-A96BD17EC9A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3D-495B-80FC-A96BD17EC9AD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0.45</c:v>
                </c:pt>
                <c:pt idx="2">
                  <c:v>0.71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3D-495B-80FC-A96BD17EC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45249631"/>
        <c:axId val="1545252543"/>
      </c:barChart>
      <c:valAx>
        <c:axId val="1545252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45249631"/>
        <c:crosses val="autoZero"/>
        <c:crossBetween val="between"/>
      </c:valAx>
      <c:catAx>
        <c:axId val="15452496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452525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2.7194075512598951E-2"/>
          <c:y val="0.1559794822577206"/>
          <c:w val="0.972805924487401"/>
          <c:h val="0.6342038552822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E-406B-BDBA-4E0B193E7BA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E-406B-BDBA-4E0B193E7BA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9E-406B-BDBA-4E0B193E7BA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9E-406B-BDBA-4E0B193E7B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9E-406B-BDBA-4E0B193E7BA7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0.86</c:v>
                </c:pt>
                <c:pt idx="1">
                  <c:v>0.79</c:v>
                </c:pt>
                <c:pt idx="2">
                  <c:v>0.77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9E-406B-BDBA-4E0B193E7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5488159"/>
        <c:axId val="1605487327"/>
      </c:barChart>
      <c:valAx>
        <c:axId val="1605487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5488159"/>
        <c:crosses val="autoZero"/>
        <c:crossBetween val="between"/>
      </c:valAx>
      <c:catAx>
        <c:axId val="16054881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5487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0645397427568137E-2"/>
          <c:y val="8.5440205457524898E-2"/>
          <c:w val="0.93935460257243175"/>
          <c:h val="0.740825674904884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Tėvai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3F-4785-8139-9AD640ACC81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3F-4785-8139-9AD640ACC81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3F-4785-8139-9AD640ACC8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3F-4785-8139-9AD640ACC8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3F-4785-8139-9AD640ACC818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0.59</c:v>
                </c:pt>
                <c:pt idx="1">
                  <c:v>0.8</c:v>
                </c:pt>
                <c:pt idx="2">
                  <c:v>0.78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3F-4785-8139-9AD640ACC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45242143"/>
        <c:axId val="1545250047"/>
      </c:barChart>
      <c:valAx>
        <c:axId val="1545250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45242143"/>
        <c:crosses val="autoZero"/>
        <c:crossBetween val="between"/>
      </c:valAx>
      <c:catAx>
        <c:axId val="15452421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45250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1.4478251414835819E-2"/>
          <c:y val="0.15965761880829871"/>
          <c:w val="0.95294568290178361"/>
          <c:h val="0.62122287755896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Mokytojai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E4-4814-8023-E4C9BF8D777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E4-4814-8023-E4C9BF8D777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E4-4814-8023-E4C9BF8D777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E4-4814-8023-E4C9BF8D777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E4-4814-8023-E4C9BF8D777C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Lapas1!$A$2:$A$6</c:f>
              <c:numCache>
                <c:formatCode>General</c:formatCode>
                <c:ptCount val="5"/>
              </c:numCache>
            </c:numRef>
          </c:cat>
          <c:val>
            <c:numRef>
              <c:f>Lapas1!$B$2:$B$6</c:f>
              <c:numCache>
                <c:formatCode>General</c:formatCode>
                <c:ptCount val="5"/>
                <c:pt idx="0" formatCode="0%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E4-4814-8023-E4C9BF8D7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45253375"/>
        <c:axId val="1545252127"/>
      </c:barChart>
      <c:valAx>
        <c:axId val="1545252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45253375"/>
        <c:crosses val="autoZero"/>
        <c:crossBetween val="between"/>
      </c:valAx>
      <c:catAx>
        <c:axId val="154525337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452521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5-6 kl.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Lapas1!$B$2:$B$5</c:f>
              <c:numCache>
                <c:formatCode>0%</c:formatCode>
                <c:ptCount val="4"/>
                <c:pt idx="0">
                  <c:v>0.22</c:v>
                </c:pt>
                <c:pt idx="1">
                  <c:v>0.7</c:v>
                </c:pt>
                <c:pt idx="2">
                  <c:v>0.08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5-4C6B-8428-7E64FD2BE2B0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7-8 kl.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Lapas1!$C$2:$C$5</c:f>
              <c:numCache>
                <c:formatCode>0%</c:formatCode>
                <c:ptCount val="4"/>
                <c:pt idx="0">
                  <c:v>0.19</c:v>
                </c:pt>
                <c:pt idx="1">
                  <c:v>0.63</c:v>
                </c:pt>
                <c:pt idx="2">
                  <c:v>0.13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5-4C6B-8428-7E64FD2BE2B0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1-2 kl.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Lapas1!$D$2:$D$5</c:f>
              <c:numCache>
                <c:formatCode>0%</c:formatCode>
                <c:ptCount val="4"/>
                <c:pt idx="0">
                  <c:v>0.15</c:v>
                </c:pt>
                <c:pt idx="1">
                  <c:v>0.68</c:v>
                </c:pt>
                <c:pt idx="2">
                  <c:v>0.15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5-4C6B-8428-7E64FD2BE2B0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3-4 kl.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Lapas1!$E$2:$E$5</c:f>
              <c:numCache>
                <c:formatCode>0%</c:formatCode>
                <c:ptCount val="4"/>
                <c:pt idx="0">
                  <c:v>0.16</c:v>
                </c:pt>
                <c:pt idx="1">
                  <c:v>0.75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5-4C6B-8428-7E64FD2BE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578248"/>
        <c:axId val="415578640"/>
      </c:barChart>
      <c:catAx>
        <c:axId val="41557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5578640"/>
        <c:crosses val="autoZero"/>
        <c:auto val="1"/>
        <c:lblAlgn val="ctr"/>
        <c:lblOffset val="100"/>
        <c:noMultiLvlLbl val="0"/>
      </c:catAx>
      <c:valAx>
        <c:axId val="41557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557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1100332874319774"/>
          <c:y val="0.15822666548703884"/>
          <c:w val="0.972805924487401"/>
          <c:h val="0.6342038552822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E-406B-BDBA-4E0B193E7BA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E-406B-BDBA-4E0B193E7BA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9E-406B-BDBA-4E0B193E7BA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9E-406B-BDBA-4E0B193E7B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9E-406B-BDBA-4E0B193E7BA7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0.83</c:v>
                </c:pt>
                <c:pt idx="1">
                  <c:v>0.86</c:v>
                </c:pt>
                <c:pt idx="2">
                  <c:v>0.56999999999999995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9E-406B-BDBA-4E0B193E7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3969823"/>
        <c:axId val="1683966911"/>
      </c:barChart>
      <c:valAx>
        <c:axId val="1683966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69823"/>
        <c:crosses val="autoZero"/>
        <c:crossBetween val="between"/>
      </c:valAx>
      <c:catAx>
        <c:axId val="16839698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669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9.5715341506446144E-2"/>
          <c:y val="0.11061140521297787"/>
          <c:w val="0.85958014473820299"/>
          <c:h val="0.67791123726507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Tėvai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3F-4785-8139-9AD640ACC81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3F-4785-8139-9AD640ACC81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3F-4785-8139-9AD640ACC8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3F-4785-8139-9AD640ACC8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3F-4785-8139-9AD640ACC818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0.67</c:v>
                </c:pt>
                <c:pt idx="1">
                  <c:v>0.94</c:v>
                </c:pt>
                <c:pt idx="2">
                  <c:v>0.92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3F-4785-8139-9AD640ACC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3973151"/>
        <c:axId val="1683969407"/>
      </c:barChart>
      <c:valAx>
        <c:axId val="1683969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73151"/>
        <c:crosses val="autoZero"/>
        <c:crossBetween val="between"/>
      </c:valAx>
      <c:catAx>
        <c:axId val="16839731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694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1.4478251414835819E-2"/>
          <c:y val="0.15965761880829871"/>
          <c:w val="0.95294568290178361"/>
          <c:h val="0.62122287755896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Mokytojai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E4-4814-8023-E4C9BF8D777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E4-4814-8023-E4C9BF8D777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E4-4814-8023-E4C9BF8D777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E4-4814-8023-E4C9BF8D777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E4-4814-8023-E4C9BF8D777C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Lapas1!$A$2:$A$6</c:f>
              <c:numCache>
                <c:formatCode>General</c:formatCode>
                <c:ptCount val="5"/>
              </c:numCache>
            </c:numRef>
          </c:cat>
          <c:val>
            <c:numRef>
              <c:f>Lapas1!$B$2:$B$6</c:f>
              <c:numCache>
                <c:formatCode>General</c:formatCode>
                <c:ptCount val="5"/>
                <c:pt idx="0" formatCode="0%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E4-4814-8023-E4C9BF8D7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0722239"/>
        <c:axId val="1600722655"/>
      </c:barChart>
      <c:valAx>
        <c:axId val="1600722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0722239"/>
        <c:crosses val="autoZero"/>
        <c:crossBetween val="between"/>
      </c:valAx>
      <c:catAx>
        <c:axId val="160072223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07226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5-6 kl.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Lapas1!$B$2:$B$5</c:f>
              <c:numCache>
                <c:formatCode>0%</c:formatCode>
                <c:ptCount val="4"/>
                <c:pt idx="0">
                  <c:v>0.13</c:v>
                </c:pt>
                <c:pt idx="1">
                  <c:v>0.4</c:v>
                </c:pt>
                <c:pt idx="2">
                  <c:v>0.35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1-45B2-B271-82015817B869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7-8 kl.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Lapas1!$C$2:$C$5</c:f>
              <c:numCache>
                <c:formatCode>0%</c:formatCode>
                <c:ptCount val="4"/>
                <c:pt idx="0">
                  <c:v>0.12</c:v>
                </c:pt>
                <c:pt idx="1">
                  <c:v>0.5</c:v>
                </c:pt>
                <c:pt idx="2">
                  <c:v>0.3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1-45B2-B271-82015817B869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1-2 kl.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Lapas1!$D$2:$D$5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0.33</c:v>
                </c:pt>
                <c:pt idx="2">
                  <c:v>0.46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1-45B2-B271-82015817B869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3-4 kl.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Lapas1!$E$2:$E$5</c:f>
              <c:numCache>
                <c:formatCode>0%</c:formatCode>
                <c:ptCount val="4"/>
                <c:pt idx="0">
                  <c:v>0.05</c:v>
                </c:pt>
                <c:pt idx="1">
                  <c:v>0.38</c:v>
                </c:pt>
                <c:pt idx="2">
                  <c:v>0.54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21-45B2-B271-82015817B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576680"/>
        <c:axId val="418594272"/>
      </c:barChart>
      <c:catAx>
        <c:axId val="41557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8594272"/>
        <c:crosses val="autoZero"/>
        <c:auto val="1"/>
        <c:lblAlgn val="ctr"/>
        <c:lblOffset val="100"/>
        <c:noMultiLvlLbl val="0"/>
      </c:catAx>
      <c:valAx>
        <c:axId val="41859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557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2.7194075512598951E-2"/>
          <c:y val="0.1559794822577206"/>
          <c:w val="0.972805924487401"/>
          <c:h val="0.6342038552822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E-406B-BDBA-4E0B193E7BA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E-406B-BDBA-4E0B193E7BA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9E-406B-BDBA-4E0B193E7BA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9E-406B-BDBA-4E0B193E7B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9E-406B-BDBA-4E0B193E7BA7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0.52</c:v>
                </c:pt>
                <c:pt idx="1">
                  <c:v>0.51</c:v>
                </c:pt>
                <c:pt idx="2">
                  <c:v>0.38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9E-406B-BDBA-4E0B193E7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5475263"/>
        <c:axId val="1605481919"/>
      </c:barChart>
      <c:valAx>
        <c:axId val="1605481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5475263"/>
        <c:crosses val="autoZero"/>
        <c:crossBetween val="between"/>
      </c:valAx>
      <c:catAx>
        <c:axId val="16054752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5481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9.5715341506446144E-2"/>
          <c:y val="0.11061140521297787"/>
          <c:w val="0.85958014473820299"/>
          <c:h val="0.67791123726507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Tėvai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3F-4785-8139-9AD640ACC81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3F-4785-8139-9AD640ACC81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3F-4785-8139-9AD640ACC8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3F-4785-8139-9AD640ACC8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3F-4785-8139-9AD640ACC818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0.74</c:v>
                </c:pt>
                <c:pt idx="1">
                  <c:v>0.84</c:v>
                </c:pt>
                <c:pt idx="2">
                  <c:v>0.78</c:v>
                </c:pt>
                <c:pt idx="3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3F-4785-8139-9AD640ACC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3972319"/>
        <c:axId val="1683975231"/>
      </c:barChart>
      <c:valAx>
        <c:axId val="1683975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72319"/>
        <c:crosses val="autoZero"/>
        <c:crossBetween val="between"/>
      </c:valAx>
      <c:catAx>
        <c:axId val="16839723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752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2094838221778798"/>
          <c:w val="1"/>
          <c:h val="0.74154570039776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Mokytojai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4-4881-9BCE-BBBCFEF911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4-4881-9BCE-BBBCFEF911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4-4881-9BCE-BBBCFEF9113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4-4881-9BCE-BBBCFEF9113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4-4881-9BCE-BBBCFEF91131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1"/>
                <c:pt idx="0">
                  <c:v>Savarankiškai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 formatCode="0%">
                  <c:v>0.89200000000000002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84-4881-9BCE-BBBCFEF91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118815"/>
        <c:axId val="1684117983"/>
      </c:barChart>
      <c:valAx>
        <c:axId val="1684117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18815"/>
        <c:crosses val="autoZero"/>
        <c:crossBetween val="between"/>
      </c:valAx>
      <c:catAx>
        <c:axId val="16841188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179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1.4478251414835819E-2"/>
          <c:y val="0.15965761880829871"/>
          <c:w val="0.95294568290178361"/>
          <c:h val="0.62122287755896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Mokytojai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E4-4814-8023-E4C9BF8D777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E4-4814-8023-E4C9BF8D777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E4-4814-8023-E4C9BF8D777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E4-4814-8023-E4C9BF8D777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E4-4814-8023-E4C9BF8D777C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Lapas1!$A$2:$A$6</c:f>
              <c:numCache>
                <c:formatCode>General</c:formatCode>
                <c:ptCount val="5"/>
              </c:numCache>
            </c:numRef>
          </c:cat>
          <c:val>
            <c:numRef>
              <c:f>Lapas1!$B$2:$B$6</c:f>
              <c:numCache>
                <c:formatCode>General</c:formatCode>
                <c:ptCount val="5"/>
                <c:pt idx="0" formatCode="0%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E4-4814-8023-E4C9BF8D7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0720575"/>
        <c:axId val="1600717663"/>
      </c:barChart>
      <c:valAx>
        <c:axId val="1600717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0720575"/>
        <c:crosses val="autoZero"/>
        <c:crossBetween val="between"/>
      </c:valAx>
      <c:catAx>
        <c:axId val="160072057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007176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5-6 kl.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Lapas1!$B$2:$B$5</c:f>
              <c:numCache>
                <c:formatCode>0%</c:formatCode>
                <c:ptCount val="4"/>
                <c:pt idx="0">
                  <c:v>0.34</c:v>
                </c:pt>
                <c:pt idx="1">
                  <c:v>0.59</c:v>
                </c:pt>
                <c:pt idx="2">
                  <c:v>7.0000000000000007E-2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4-46E1-971B-BB2F62D1E910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7-8 kl.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Lapas1!$C$2:$C$5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0.66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4-46E1-971B-BB2F62D1E910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1-2 kl.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Lapas1!$D$2:$D$5</c:f>
              <c:numCache>
                <c:formatCode>0%</c:formatCode>
                <c:ptCount val="4"/>
                <c:pt idx="0">
                  <c:v>0.24</c:v>
                </c:pt>
                <c:pt idx="1">
                  <c:v>0.72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14-46E1-971B-BB2F62D1E910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3-4 kl.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Lapas1!$E$2:$E$5</c:f>
              <c:numCache>
                <c:formatCode>0%</c:formatCode>
                <c:ptCount val="4"/>
                <c:pt idx="0">
                  <c:v>0.32</c:v>
                </c:pt>
                <c:pt idx="1">
                  <c:v>0.65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14-46E1-971B-BB2F62D1E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061456"/>
        <c:axId val="485062632"/>
      </c:barChart>
      <c:catAx>
        <c:axId val="485061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blipFill>
                  <a:blip xmlns:r="http://schemas.openxmlformats.org/officeDocument/2006/relationships" r:embed="rId3"/>
                  <a:tile tx="0" ty="0" sx="100000" sy="100000" flip="none" algn="tl"/>
                </a:blip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5062632"/>
        <c:crosses val="autoZero"/>
        <c:auto val="1"/>
        <c:lblAlgn val="ctr"/>
        <c:lblOffset val="100"/>
        <c:noMultiLvlLbl val="0"/>
      </c:catAx>
      <c:valAx>
        <c:axId val="48506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506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666895778474136"/>
          <c:w val="1"/>
          <c:h val="0.59351440978817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4-40BB-B7FF-97184A4DED7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4-40BB-B7FF-97184A4DED7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C4-40BB-B7FF-97184A4DED7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C4-40BB-B7FF-97184A4DED7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C4-40BB-B7FF-97184A4DED7C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0.92</c:v>
                </c:pt>
                <c:pt idx="1">
                  <c:v>0.97</c:v>
                </c:pt>
                <c:pt idx="2">
                  <c:v>0.91</c:v>
                </c:pt>
                <c:pt idx="3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C4-40BB-B7FF-97184A4DE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107999"/>
        <c:axId val="1684102175"/>
      </c:barChart>
      <c:valAx>
        <c:axId val="1684102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07999"/>
        <c:crosses val="autoZero"/>
        <c:crossBetween val="between"/>
      </c:valAx>
      <c:catAx>
        <c:axId val="168410799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1021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084132170139003"/>
          <c:w val="1"/>
          <c:h val="0.637681253663625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Tėvai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B-4776-981C-74E429E96BF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B-4776-981C-74E429E96BF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AB-4776-981C-74E429E96BF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AB-4776-981C-74E429E96BF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AB-4776-981C-74E429E96BF6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5-6 klasės</c:v>
                </c:pt>
                <c:pt idx="1">
                  <c:v>7-8 klasės</c:v>
                </c:pt>
                <c:pt idx="2">
                  <c:v>1-2 klasės</c:v>
                </c:pt>
                <c:pt idx="3">
                  <c:v>3-4 klasės</c:v>
                </c:pt>
              </c:strCache>
            </c:strRef>
          </c:cat>
          <c:val>
            <c:numRef>
              <c:f>Lapas1!$B$2:$B$6</c:f>
              <c:numCache>
                <c:formatCode>0%</c:formatCode>
                <c:ptCount val="5"/>
                <c:pt idx="0">
                  <c:v>0.87</c:v>
                </c:pt>
                <c:pt idx="1">
                  <c:v>0.92</c:v>
                </c:pt>
                <c:pt idx="2">
                  <c:v>0.97</c:v>
                </c:pt>
                <c:pt idx="3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AB-4776-981C-74E429E96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095519"/>
        <c:axId val="1684095103"/>
      </c:barChart>
      <c:valAx>
        <c:axId val="1684095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095519"/>
        <c:crosses val="autoZero"/>
        <c:crossBetween val="between"/>
      </c:valAx>
      <c:catAx>
        <c:axId val="16840955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40951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4.7353637153879358E-2"/>
          <c:y val="0.1502192833739448"/>
          <c:w val="0.88371511900389754"/>
          <c:h val="0.667290501002823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Mokytojai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4-4732-814A-2661BB57C70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4-4732-814A-2661BB57C70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4-4732-814A-2661BB57C70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4-4732-814A-2661BB57C70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4-4732-814A-2661BB57C700}"/>
              </c:ext>
            </c:extLst>
          </c:dPt>
          <c:dLbls>
            <c:spPr>
              <a:noFill/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Lapas1!$A$2:$A$6</c:f>
              <c:numCache>
                <c:formatCode>General</c:formatCode>
                <c:ptCount val="5"/>
              </c:numCache>
            </c:numRef>
          </c:cat>
          <c:val>
            <c:numRef>
              <c:f>Lapas1!$B$2:$B$6</c:f>
              <c:numCache>
                <c:formatCode>General</c:formatCode>
                <c:ptCount val="5"/>
                <c:pt idx="0" formatCode="0%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14-4732-814A-2661BB57C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3968575"/>
        <c:axId val="1683967743"/>
      </c:barChart>
      <c:valAx>
        <c:axId val="1683967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68575"/>
        <c:crosses val="autoZero"/>
        <c:crossBetween val="between"/>
      </c:valAx>
      <c:catAx>
        <c:axId val="168396857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839677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5-6 kl.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Lapas1!$B$2:$B$5</c:f>
              <c:numCache>
                <c:formatCode>0%</c:formatCode>
                <c:ptCount val="4"/>
                <c:pt idx="0">
                  <c:v>0.31</c:v>
                </c:pt>
                <c:pt idx="1">
                  <c:v>0.65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A-4361-B975-208F3C9FDD22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7-8 k.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Lapas1!$C$2:$C$5</c:f>
              <c:numCache>
                <c:formatCode>0%</c:formatCode>
                <c:ptCount val="4"/>
                <c:pt idx="0">
                  <c:v>0.3</c:v>
                </c:pt>
                <c:pt idx="1">
                  <c:v>0.64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A-4361-B975-208F3C9FDD22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1-2 kl.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Lapas1!$D$2:$D$5</c:f>
              <c:numCache>
                <c:formatCode>0%</c:formatCode>
                <c:ptCount val="4"/>
                <c:pt idx="0">
                  <c:v>0.22</c:v>
                </c:pt>
                <c:pt idx="1">
                  <c:v>0.71</c:v>
                </c:pt>
                <c:pt idx="2">
                  <c:v>0.06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5A-4361-B975-208F3C9FDD22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3-4 kl.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visiškai sutinku</c:v>
                </c:pt>
                <c:pt idx="1">
                  <c:v>labiau sutinku</c:v>
                </c:pt>
                <c:pt idx="2">
                  <c:v>labiau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Lapas1!$E$2:$E$5</c:f>
              <c:numCache>
                <c:formatCode>0%</c:formatCode>
                <c:ptCount val="4"/>
                <c:pt idx="0">
                  <c:v>0.33</c:v>
                </c:pt>
                <c:pt idx="1">
                  <c:v>0.6</c:v>
                </c:pt>
                <c:pt idx="2">
                  <c:v>0.05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5A-4361-B975-208F3C9FD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064200"/>
        <c:axId val="417796608"/>
      </c:barChart>
      <c:catAx>
        <c:axId val="4850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7796608"/>
        <c:crosses val="autoZero"/>
        <c:auto val="1"/>
        <c:lblAlgn val="ctr"/>
        <c:lblOffset val="100"/>
        <c:noMultiLvlLbl val="0"/>
      </c:catAx>
      <c:valAx>
        <c:axId val="41779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506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883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829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52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469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144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404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339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475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010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188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357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0A86-8D0C-4D23-A9B5-15F448776D39}" type="datetimeFigureOut">
              <a:rPr lang="lt-LT" smtClean="0"/>
              <a:t>2022-02-18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914A-0946-49DF-BA32-4D3942FC60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745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777556" y="259479"/>
            <a:ext cx="9144000" cy="2387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SAVIVALDIS MOKYMASIS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31820" y="2823809"/>
            <a:ext cx="12299324" cy="387320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Mokymosi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patirtys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2.3.1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Mokymasis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Įsivertinimo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grupė: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Sadovskienė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Zalitienė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Knelsienė, E.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Lavrinovič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Debesienė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Matijošaitytė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Janutaitienė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Budvydienė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2022-02-08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" y="0"/>
            <a:ext cx="3222293" cy="324000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3" y="3677352"/>
            <a:ext cx="412125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</p:spPr>
        <p:txBody>
          <a:bodyPr/>
          <a:lstStyle/>
          <a:p>
            <a:r>
              <a:rPr lang="en-US" dirty="0"/>
              <a:t>4. A</a:t>
            </a:r>
            <a:r>
              <a:rPr lang="lt-LT" dirty="0"/>
              <a:t>š gebu klausti, paprašyti pagalbos</a:t>
            </a:r>
            <a:r>
              <a:rPr lang="en-US" dirty="0"/>
              <a:t>  2021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838200" y="1071564"/>
          <a:ext cx="10515600" cy="545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as 7"/>
          <p:cNvSpPr/>
          <p:nvPr/>
        </p:nvSpPr>
        <p:spPr>
          <a:xfrm>
            <a:off x="6568225" y="3773510"/>
            <a:ext cx="4785575" cy="249850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447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1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4. A</a:t>
            </a:r>
            <a:r>
              <a:rPr lang="lt-LT" dirty="0"/>
              <a:t>š gebu klausti, paprašyti pagalbos</a:t>
            </a:r>
            <a:r>
              <a:rPr lang="en-US" dirty="0"/>
              <a:t>  2022</a:t>
            </a:r>
            <a:endParaRPr lang="lt-LT" dirty="0"/>
          </a:p>
        </p:txBody>
      </p:sp>
      <p:graphicFrame>
        <p:nvGraphicFramePr>
          <p:cNvPr id="4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621736"/>
              </p:ext>
            </p:extLst>
          </p:nvPr>
        </p:nvGraphicFramePr>
        <p:xfrm>
          <a:off x="182880" y="1106488"/>
          <a:ext cx="3679232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28149"/>
              </p:ext>
            </p:extLst>
          </p:nvPr>
        </p:nvGraphicFramePr>
        <p:xfrm>
          <a:off x="4263549" y="1053738"/>
          <a:ext cx="3983468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935938"/>
              </p:ext>
            </p:extLst>
          </p:nvPr>
        </p:nvGraphicFramePr>
        <p:xfrm>
          <a:off x="8465574" y="1053738"/>
          <a:ext cx="3508711" cy="538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081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dirty="0"/>
              <a:t>5. A</a:t>
            </a:r>
            <a:r>
              <a:rPr lang="lt-LT" dirty="0"/>
              <a:t>š gebu aptarti ir vertinti savo mokymąsi </a:t>
            </a:r>
            <a:r>
              <a:rPr lang="en-US" dirty="0"/>
              <a:t>2021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838200" y="1096963"/>
          <a:ext cx="10515600" cy="536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61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5. A</a:t>
            </a:r>
            <a:r>
              <a:rPr lang="lt-LT" dirty="0"/>
              <a:t>š gebu aptarti ir vertinti savo mokymąsi</a:t>
            </a:r>
          </a:p>
        </p:txBody>
      </p:sp>
      <p:graphicFrame>
        <p:nvGraphicFramePr>
          <p:cNvPr id="4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047553"/>
              </p:ext>
            </p:extLst>
          </p:nvPr>
        </p:nvGraphicFramePr>
        <p:xfrm>
          <a:off x="121919" y="957263"/>
          <a:ext cx="3682329" cy="524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653893"/>
              </p:ext>
            </p:extLst>
          </p:nvPr>
        </p:nvGraphicFramePr>
        <p:xfrm>
          <a:off x="4263549" y="1053738"/>
          <a:ext cx="3983468" cy="505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202546"/>
              </p:ext>
            </p:extLst>
          </p:nvPr>
        </p:nvGraphicFramePr>
        <p:xfrm>
          <a:off x="8529415" y="888274"/>
          <a:ext cx="3508711" cy="538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870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71475" y="365126"/>
            <a:ext cx="11501437" cy="720724"/>
          </a:xfrm>
        </p:spPr>
        <p:txBody>
          <a:bodyPr>
            <a:normAutofit fontScale="90000"/>
          </a:bodyPr>
          <a:lstStyle/>
          <a:p>
            <a:r>
              <a:rPr lang="lt-LT" sz="4000" dirty="0"/>
              <a:t>6. Aš gebu suplanuoti savo darbus ir laiku juos užbaigiu</a:t>
            </a:r>
            <a:r>
              <a:rPr lang="en-US" sz="4000" dirty="0"/>
              <a:t> 2021</a:t>
            </a:r>
            <a:r>
              <a:rPr lang="en-US" dirty="0"/>
              <a:t/>
            </a:r>
            <a:br>
              <a:rPr lang="en-US" dirty="0"/>
            </a:b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838200" y="1085850"/>
          <a:ext cx="10515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as 6"/>
          <p:cNvSpPr/>
          <p:nvPr/>
        </p:nvSpPr>
        <p:spPr>
          <a:xfrm>
            <a:off x="6478073" y="3309870"/>
            <a:ext cx="4726547" cy="298789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476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8045" y="365125"/>
            <a:ext cx="11852365" cy="575401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dirty="0"/>
              <a:t>6. Aš gebu suplanuoti savo darbus ir laiku juos užbaigiu</a:t>
            </a:r>
            <a:r>
              <a:rPr lang="en-US" sz="4000" dirty="0"/>
              <a:t> </a:t>
            </a:r>
            <a:endParaRPr lang="lt-LT" sz="4000" dirty="0"/>
          </a:p>
        </p:txBody>
      </p:sp>
      <p:graphicFrame>
        <p:nvGraphicFramePr>
          <p:cNvPr id="4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981642"/>
              </p:ext>
            </p:extLst>
          </p:nvPr>
        </p:nvGraphicFramePr>
        <p:xfrm>
          <a:off x="217488" y="1001713"/>
          <a:ext cx="3631701" cy="565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850165"/>
              </p:ext>
            </p:extLst>
          </p:nvPr>
        </p:nvGraphicFramePr>
        <p:xfrm>
          <a:off x="4263549" y="1219608"/>
          <a:ext cx="3983468" cy="505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628891"/>
              </p:ext>
            </p:extLst>
          </p:nvPr>
        </p:nvGraphicFramePr>
        <p:xfrm>
          <a:off x="8529415" y="888274"/>
          <a:ext cx="3508711" cy="538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as 7"/>
          <p:cNvSpPr/>
          <p:nvPr/>
        </p:nvSpPr>
        <p:spPr>
          <a:xfrm>
            <a:off x="9937630" y="3692106"/>
            <a:ext cx="1613140" cy="7418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as 8"/>
          <p:cNvSpPr/>
          <p:nvPr/>
        </p:nvSpPr>
        <p:spPr>
          <a:xfrm>
            <a:off x="1940943" y="2484408"/>
            <a:ext cx="1457865" cy="923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1" name="Tiesioji rodyklės jungtis 10"/>
          <p:cNvCxnSpPr/>
          <p:nvPr/>
        </p:nvCxnSpPr>
        <p:spPr>
          <a:xfrm>
            <a:off x="3001992" y="2700068"/>
            <a:ext cx="0" cy="4830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iesioji rodyklės jungtis 12"/>
          <p:cNvCxnSpPr/>
          <p:nvPr/>
        </p:nvCxnSpPr>
        <p:spPr>
          <a:xfrm flipV="1">
            <a:off x="3467820" y="3579962"/>
            <a:ext cx="8625" cy="160451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7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0413" cy="606425"/>
          </a:xfrm>
        </p:spPr>
        <p:txBody>
          <a:bodyPr>
            <a:normAutofit fontScale="90000"/>
          </a:bodyPr>
          <a:lstStyle/>
          <a:p>
            <a:r>
              <a:rPr lang="lt-LT" dirty="0"/>
              <a:t>7. Aš suvokiu savo mokymosi problemas</a:t>
            </a:r>
            <a:r>
              <a:rPr lang="en-US" dirty="0"/>
              <a:t> 2021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500063" y="971550"/>
          <a:ext cx="11258550" cy="570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899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8045" y="365125"/>
            <a:ext cx="11852365" cy="575401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dirty="0"/>
              <a:t>7. Aš suvokiu savo mokymosi problemas</a:t>
            </a:r>
            <a:r>
              <a:rPr lang="en-US" sz="4000" dirty="0"/>
              <a:t> </a:t>
            </a:r>
            <a:endParaRPr lang="lt-LT" sz="4000" dirty="0"/>
          </a:p>
        </p:txBody>
      </p:sp>
      <p:graphicFrame>
        <p:nvGraphicFramePr>
          <p:cNvPr id="4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754219"/>
              </p:ext>
            </p:extLst>
          </p:nvPr>
        </p:nvGraphicFramePr>
        <p:xfrm>
          <a:off x="349450" y="1026543"/>
          <a:ext cx="3631701" cy="524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626302"/>
              </p:ext>
            </p:extLst>
          </p:nvPr>
        </p:nvGraphicFramePr>
        <p:xfrm>
          <a:off x="4263549" y="1026544"/>
          <a:ext cx="3983468" cy="524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568608"/>
              </p:ext>
            </p:extLst>
          </p:nvPr>
        </p:nvGraphicFramePr>
        <p:xfrm>
          <a:off x="8529415" y="888274"/>
          <a:ext cx="3508711" cy="538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Tiesioji rodyklės jungtis 6"/>
          <p:cNvCxnSpPr/>
          <p:nvPr/>
        </p:nvCxnSpPr>
        <p:spPr>
          <a:xfrm flipV="1">
            <a:off x="3873260" y="4080294"/>
            <a:ext cx="0" cy="100066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7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</p:spPr>
        <p:txBody>
          <a:bodyPr>
            <a:normAutofit fontScale="90000"/>
          </a:bodyPr>
          <a:lstStyle/>
          <a:p>
            <a:r>
              <a:rPr lang="en-US" dirty="0"/>
              <a:t>8. </a:t>
            </a:r>
            <a:r>
              <a:rPr lang="lt-LT" dirty="0"/>
              <a:t>Aš gebu spręsti savo mokymosi problemas</a:t>
            </a:r>
            <a:r>
              <a:rPr lang="en-US" dirty="0"/>
              <a:t> 2021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442913" y="1042988"/>
          <a:ext cx="11358562" cy="554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as 7"/>
          <p:cNvSpPr/>
          <p:nvPr/>
        </p:nvSpPr>
        <p:spPr>
          <a:xfrm>
            <a:off x="6439437" y="3567448"/>
            <a:ext cx="5254580" cy="27689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429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8045" y="365125"/>
            <a:ext cx="11852365" cy="575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8. </a:t>
            </a:r>
            <a:r>
              <a:rPr lang="lt-LT" sz="4000" dirty="0"/>
              <a:t>Aš gebu spręsti savo mokymosi problemas</a:t>
            </a:r>
          </a:p>
        </p:txBody>
      </p:sp>
      <p:graphicFrame>
        <p:nvGraphicFramePr>
          <p:cNvPr id="4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043409"/>
              </p:ext>
            </p:extLst>
          </p:nvPr>
        </p:nvGraphicFramePr>
        <p:xfrm>
          <a:off x="217488" y="1001713"/>
          <a:ext cx="3631701" cy="565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472127"/>
              </p:ext>
            </p:extLst>
          </p:nvPr>
        </p:nvGraphicFramePr>
        <p:xfrm>
          <a:off x="4263549" y="1219608"/>
          <a:ext cx="3983468" cy="505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004514"/>
              </p:ext>
            </p:extLst>
          </p:nvPr>
        </p:nvGraphicFramePr>
        <p:xfrm>
          <a:off x="8529415" y="888274"/>
          <a:ext cx="3508711" cy="538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Tiesioji rodyklės jungtis 6"/>
          <p:cNvCxnSpPr/>
          <p:nvPr/>
        </p:nvCxnSpPr>
        <p:spPr>
          <a:xfrm flipV="1">
            <a:off x="3849189" y="2820838"/>
            <a:ext cx="0" cy="248440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99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Raktiniai</a:t>
            </a:r>
            <a:r>
              <a:rPr lang="en-US" dirty="0"/>
              <a:t> </a:t>
            </a:r>
            <a:r>
              <a:rPr lang="lt-LT" dirty="0"/>
              <a:t>žodžiai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>
                <a:solidFill>
                  <a:srgbClr val="00B050"/>
                </a:solidFill>
              </a:rPr>
              <a:t>Mokinys:</a:t>
            </a:r>
            <a:r>
              <a:rPr lang="lt-LT" dirty="0"/>
              <a:t> savarankiškas, nepriklausomas, motyvuotas, „aš pats“, iniciatyvus, pasitikintis savimi, patiriantis emocinį pasitenkinimą.</a:t>
            </a:r>
          </a:p>
          <a:p>
            <a:r>
              <a:rPr lang="lt-LT" dirty="0">
                <a:solidFill>
                  <a:srgbClr val="00B050"/>
                </a:solidFill>
              </a:rPr>
              <a:t>Ką daro: </a:t>
            </a:r>
            <a:r>
              <a:rPr lang="lt-LT" dirty="0"/>
              <a:t>valdo, yra atsakingas, įvardina, išsikelia, pasirenka, prisiima atsakomybę, įsivertina, mokosi gyvenimui</a:t>
            </a:r>
            <a:r>
              <a:rPr lang="lt-LT" dirty="0" smtClean="0"/>
              <a:t>.</a:t>
            </a:r>
            <a:endParaRPr lang="en-US" dirty="0" smtClean="0"/>
          </a:p>
          <a:p>
            <a:r>
              <a:rPr lang="lt-LT" dirty="0">
                <a:solidFill>
                  <a:srgbClr val="00B050"/>
                </a:solidFill>
              </a:rPr>
              <a:t>Mokytojas: </a:t>
            </a:r>
            <a:r>
              <a:rPr lang="lt-LT" dirty="0"/>
              <a:t>ugdo esmines kompetencijas, užtikrina lankstumą, įvairiapusiškumą, pasirinkimo galimybes.</a:t>
            </a:r>
          </a:p>
          <a:p>
            <a:r>
              <a:rPr lang="lt-LT" dirty="0">
                <a:solidFill>
                  <a:srgbClr val="00B050"/>
                </a:solidFill>
              </a:rPr>
              <a:t>Tėvai: </a:t>
            </a:r>
            <a:r>
              <a:rPr lang="lt-LT" dirty="0"/>
              <a:t>partneriai, informacijos šaltiniai, pagalbininkai, paramos teikėjai. </a:t>
            </a:r>
          </a:p>
          <a:p>
            <a:r>
              <a:rPr lang="lt-LT" dirty="0">
                <a:solidFill>
                  <a:srgbClr val="00B050"/>
                </a:solidFill>
              </a:rPr>
              <a:t>Svarbu: </a:t>
            </a:r>
            <a:r>
              <a:rPr lang="lt-LT" dirty="0"/>
              <a:t>bendradarbiavimas, </a:t>
            </a:r>
            <a:r>
              <a:rPr lang="lt-LT" dirty="0" err="1"/>
              <a:t>kooperatyvumas</a:t>
            </a:r>
            <a:r>
              <a:rPr lang="lt-LT" dirty="0"/>
              <a:t>, skirtingos patirtys ir kompetencijos, naujos technologijos, apsikeitimas informacija, bendrų žinių kūrimas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94169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68629" y="286749"/>
            <a:ext cx="11630025" cy="806450"/>
          </a:xfrm>
        </p:spPr>
        <p:txBody>
          <a:bodyPr>
            <a:normAutofit fontScale="90000"/>
          </a:bodyPr>
          <a:lstStyle/>
          <a:p>
            <a:r>
              <a:rPr lang="lt-LT" dirty="0"/>
              <a:t>9. Aš gebu atrinkti savo asmeninės pažangos </a:t>
            </a:r>
            <a:r>
              <a:rPr lang="lt-LT" dirty="0" err="1"/>
              <a:t>įrodymus</a:t>
            </a:r>
            <a:r>
              <a:rPr lang="lt-LT" dirty="0"/>
              <a:t> ir juos pateikti</a:t>
            </a:r>
            <a:r>
              <a:rPr lang="en-US" dirty="0"/>
              <a:t> 2021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285750" y="1343025"/>
          <a:ext cx="11472863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154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8045" y="365125"/>
            <a:ext cx="11852365" cy="575401"/>
          </a:xfrm>
        </p:spPr>
        <p:txBody>
          <a:bodyPr>
            <a:normAutofit/>
          </a:bodyPr>
          <a:lstStyle/>
          <a:p>
            <a:pPr algn="ctr"/>
            <a:r>
              <a:rPr lang="lt-LT" sz="3200" dirty="0"/>
              <a:t>9. Aš gebu atrinkti savo asmeninės pažangos </a:t>
            </a:r>
            <a:r>
              <a:rPr lang="lt-LT" sz="3200" dirty="0" err="1"/>
              <a:t>įrodymus</a:t>
            </a:r>
            <a:r>
              <a:rPr lang="lt-LT" sz="3200" dirty="0"/>
              <a:t> ir juos pateikti</a:t>
            </a:r>
          </a:p>
        </p:txBody>
      </p:sp>
      <p:graphicFrame>
        <p:nvGraphicFramePr>
          <p:cNvPr id="4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24960"/>
              </p:ext>
            </p:extLst>
          </p:nvPr>
        </p:nvGraphicFramePr>
        <p:xfrm>
          <a:off x="217488" y="888274"/>
          <a:ext cx="3631701" cy="565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289180"/>
              </p:ext>
            </p:extLst>
          </p:nvPr>
        </p:nvGraphicFramePr>
        <p:xfrm>
          <a:off x="4263549" y="1219608"/>
          <a:ext cx="3983468" cy="505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49474"/>
              </p:ext>
            </p:extLst>
          </p:nvPr>
        </p:nvGraphicFramePr>
        <p:xfrm>
          <a:off x="8529415" y="888274"/>
          <a:ext cx="3508711" cy="538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Tiesioji rodyklės jungtis 10"/>
          <p:cNvCxnSpPr/>
          <p:nvPr/>
        </p:nvCxnSpPr>
        <p:spPr>
          <a:xfrm>
            <a:off x="3726611" y="2700068"/>
            <a:ext cx="17253" cy="879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as 12"/>
          <p:cNvSpPr/>
          <p:nvPr/>
        </p:nvSpPr>
        <p:spPr>
          <a:xfrm>
            <a:off x="1804793" y="3321170"/>
            <a:ext cx="1395607" cy="5952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Ovalas 13"/>
          <p:cNvSpPr/>
          <p:nvPr/>
        </p:nvSpPr>
        <p:spPr>
          <a:xfrm>
            <a:off x="7358312" y="3139747"/>
            <a:ext cx="1171103" cy="7248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8072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14350" y="214313"/>
            <a:ext cx="11272838" cy="757237"/>
          </a:xfrm>
        </p:spPr>
        <p:txBody>
          <a:bodyPr>
            <a:normAutofit/>
          </a:bodyPr>
          <a:lstStyle/>
          <a:p>
            <a:r>
              <a:rPr lang="en-US" sz="3600" dirty="0"/>
              <a:t>10. </a:t>
            </a:r>
            <a:r>
              <a:rPr lang="lt-LT" sz="3600" dirty="0"/>
              <a:t>Aš pasakau mokytojui, kiek išmokau pamokoje</a:t>
            </a:r>
            <a:r>
              <a:rPr lang="en-US" sz="3600" dirty="0"/>
              <a:t> 2021</a:t>
            </a:r>
            <a:endParaRPr lang="lt-LT" sz="36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514350" y="971550"/>
          <a:ext cx="11272838" cy="554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as 6"/>
          <p:cNvSpPr/>
          <p:nvPr/>
        </p:nvSpPr>
        <p:spPr>
          <a:xfrm>
            <a:off x="6465194" y="971550"/>
            <a:ext cx="5321994" cy="52747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496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8045" y="365125"/>
            <a:ext cx="11852365" cy="57540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10. </a:t>
            </a:r>
            <a:r>
              <a:rPr lang="lt-LT" sz="3200" dirty="0"/>
              <a:t>Aš pasakau mokytojui, kiek išmokau pamokoje</a:t>
            </a:r>
            <a:endParaRPr lang="lt-LT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458682"/>
              </p:ext>
            </p:extLst>
          </p:nvPr>
        </p:nvGraphicFramePr>
        <p:xfrm>
          <a:off x="217488" y="1001713"/>
          <a:ext cx="3631701" cy="565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574463"/>
              </p:ext>
            </p:extLst>
          </p:nvPr>
        </p:nvGraphicFramePr>
        <p:xfrm>
          <a:off x="4263549" y="1219608"/>
          <a:ext cx="3983468" cy="505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242447"/>
              </p:ext>
            </p:extLst>
          </p:nvPr>
        </p:nvGraphicFramePr>
        <p:xfrm>
          <a:off x="8529415" y="888274"/>
          <a:ext cx="3508711" cy="538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Tiesioji rodyklės jungtis 6"/>
          <p:cNvCxnSpPr/>
          <p:nvPr/>
        </p:nvCxnSpPr>
        <p:spPr>
          <a:xfrm>
            <a:off x="2863970" y="2734574"/>
            <a:ext cx="0" cy="414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iesioji rodyklės jungtis 8"/>
          <p:cNvCxnSpPr/>
          <p:nvPr/>
        </p:nvCxnSpPr>
        <p:spPr>
          <a:xfrm>
            <a:off x="3269411" y="3485072"/>
            <a:ext cx="8627" cy="3623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iesioji rodyklės jungtis 10"/>
          <p:cNvCxnSpPr/>
          <p:nvPr/>
        </p:nvCxnSpPr>
        <p:spPr>
          <a:xfrm>
            <a:off x="3849189" y="4132053"/>
            <a:ext cx="0" cy="396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as 11"/>
          <p:cNvSpPr/>
          <p:nvPr/>
        </p:nvSpPr>
        <p:spPr>
          <a:xfrm>
            <a:off x="6193765" y="1751162"/>
            <a:ext cx="5555411" cy="4399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0194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44902" y="396814"/>
            <a:ext cx="10515600" cy="957534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>
                <a:solidFill>
                  <a:srgbClr val="FF0000"/>
                </a:solidFill>
              </a:rPr>
              <a:t>IŠVADOS (2022)</a:t>
            </a:r>
            <a:br>
              <a:rPr lang="lt-LT" b="1" dirty="0">
                <a:solidFill>
                  <a:srgbClr val="FF0000"/>
                </a:solidFill>
              </a:rPr>
            </a:b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7804" y="1086928"/>
            <a:ext cx="11430000" cy="5417389"/>
          </a:xfrm>
        </p:spPr>
        <p:txBody>
          <a:bodyPr>
            <a:normAutofit lnSpcReduction="10000"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45-90</a:t>
            </a:r>
            <a:r>
              <a:rPr lang="lt-LT" dirty="0">
                <a:solidFill>
                  <a:srgbClr val="FF0000"/>
                </a:solidFill>
              </a:rPr>
              <a:t>%</a:t>
            </a:r>
            <a:r>
              <a:rPr lang="lt-LT" dirty="0"/>
              <a:t> mokinių teigia gebantys savarankiškai išsikelti  mokymosi tikslus; 89% </a:t>
            </a:r>
            <a:r>
              <a:rPr lang="lt-LT" dirty="0" smtClean="0"/>
              <a:t>mokytojų ir </a:t>
            </a:r>
            <a:r>
              <a:rPr lang="lt-LT" dirty="0"/>
              <a:t>29-71% tėvų </a:t>
            </a:r>
            <a:r>
              <a:rPr lang="lt-LT" dirty="0" smtClean="0"/>
              <a:t>pritaria šiam teiginiui. </a:t>
            </a:r>
            <a:r>
              <a:rPr lang="lt-LT" dirty="0">
                <a:solidFill>
                  <a:srgbClr val="00B050"/>
                </a:solidFill>
              </a:rPr>
              <a:t>L</a:t>
            </a:r>
            <a:r>
              <a:rPr lang="lt-LT" dirty="0" smtClean="0">
                <a:solidFill>
                  <a:srgbClr val="00B050"/>
                </a:solidFill>
              </a:rPr>
              <a:t>abiausiai </a:t>
            </a:r>
            <a:r>
              <a:rPr lang="lt-LT" dirty="0">
                <a:solidFill>
                  <a:srgbClr val="00B050"/>
                </a:solidFill>
              </a:rPr>
              <a:t>savimi pasitiki 1-2 </a:t>
            </a:r>
            <a:r>
              <a:rPr lang="lt-LT" dirty="0" smtClean="0">
                <a:solidFill>
                  <a:srgbClr val="00B050"/>
                </a:solidFill>
              </a:rPr>
              <a:t>klasių</a:t>
            </a:r>
            <a:r>
              <a:rPr lang="lt-LT" dirty="0" smtClean="0"/>
              <a:t> </a:t>
            </a:r>
            <a:r>
              <a:rPr lang="lt-LT" dirty="0"/>
              <a:t>gimnazistai ir jų </a:t>
            </a:r>
            <a:r>
              <a:rPr lang="lt-LT" dirty="0" smtClean="0"/>
              <a:t>tėvai jiems pritaria, </a:t>
            </a:r>
            <a:r>
              <a:rPr lang="lt-LT" dirty="0"/>
              <a:t>tuo </a:t>
            </a:r>
            <a:r>
              <a:rPr lang="lt-LT" dirty="0" smtClean="0"/>
              <a:t>tarpu </a:t>
            </a:r>
            <a:r>
              <a:rPr lang="lt-LT" dirty="0"/>
              <a:t>net </a:t>
            </a:r>
            <a:r>
              <a:rPr lang="lt-LT" dirty="0">
                <a:solidFill>
                  <a:srgbClr val="FF0000"/>
                </a:solidFill>
              </a:rPr>
              <a:t>9% 3-4 klasių gimnazistų </a:t>
            </a:r>
            <a:r>
              <a:rPr lang="lt-LT" dirty="0" smtClean="0">
                <a:solidFill>
                  <a:srgbClr val="FF0000"/>
                </a:solidFill>
              </a:rPr>
              <a:t>prisipažįsta </a:t>
            </a:r>
            <a:r>
              <a:rPr lang="lt-LT" u="sng" dirty="0" smtClean="0">
                <a:solidFill>
                  <a:srgbClr val="FF0000"/>
                </a:solidFill>
              </a:rPr>
              <a:t>negebantys</a:t>
            </a:r>
            <a:r>
              <a:rPr lang="lt-LT" dirty="0" smtClean="0"/>
              <a:t> </a:t>
            </a:r>
            <a:r>
              <a:rPr lang="lt-LT" dirty="0"/>
              <a:t>išsikelti mokymosi tikslų.</a:t>
            </a:r>
          </a:p>
          <a:p>
            <a:r>
              <a:rPr lang="lt-LT" dirty="0" smtClean="0">
                <a:solidFill>
                  <a:srgbClr val="FF0000"/>
                </a:solidFill>
              </a:rPr>
              <a:t>91-97</a:t>
            </a:r>
            <a:r>
              <a:rPr lang="lt-LT" dirty="0">
                <a:solidFill>
                  <a:srgbClr val="FF0000"/>
                </a:solidFill>
              </a:rPr>
              <a:t>% mokinių </a:t>
            </a:r>
            <a:r>
              <a:rPr lang="lt-LT" dirty="0"/>
              <a:t>geba savarankiškai pasirinkti užduočių atlikimo būdą (2), savarankiškai susirasti mokymuisi reikalingą informaciją (3</a:t>
            </a:r>
            <a:r>
              <a:rPr lang="lt-LT" dirty="0" smtClean="0"/>
              <a:t>); </a:t>
            </a:r>
            <a:r>
              <a:rPr lang="lt-LT" dirty="0"/>
              <a:t>89-94 % mokytojų ir 79-100 % tėvų mano, kad </a:t>
            </a:r>
            <a:r>
              <a:rPr lang="lt-LT" dirty="0" smtClean="0"/>
              <a:t>jų mokiniai ir vaikai geba tai padaryti. </a:t>
            </a:r>
            <a:endParaRPr lang="lt-LT" dirty="0"/>
          </a:p>
          <a:p>
            <a:r>
              <a:rPr lang="lt-LT" dirty="0" smtClean="0">
                <a:solidFill>
                  <a:srgbClr val="FF0000"/>
                </a:solidFill>
              </a:rPr>
              <a:t>84-95</a:t>
            </a:r>
            <a:r>
              <a:rPr lang="lt-LT" dirty="0">
                <a:solidFill>
                  <a:srgbClr val="FF0000"/>
                </a:solidFill>
              </a:rPr>
              <a:t>% mokinių </a:t>
            </a:r>
            <a:r>
              <a:rPr lang="lt-LT" dirty="0" smtClean="0"/>
              <a:t>teigia, </a:t>
            </a:r>
            <a:r>
              <a:rPr lang="lt-LT" dirty="0"/>
              <a:t>jog  jie geba klausti, prašyti pagalbos (4) ir 96% mokytojų, 82-92% tėvų </a:t>
            </a:r>
            <a:r>
              <a:rPr lang="lt-LT" dirty="0" smtClean="0"/>
              <a:t>pritaria šiam teiginiui.</a:t>
            </a:r>
            <a:endParaRPr lang="lt-LT" dirty="0"/>
          </a:p>
          <a:p>
            <a:r>
              <a:rPr lang="lt-LT" dirty="0" smtClean="0">
                <a:solidFill>
                  <a:srgbClr val="FF0000"/>
                </a:solidFill>
              </a:rPr>
              <a:t>81-89</a:t>
            </a:r>
            <a:r>
              <a:rPr lang="lt-LT" dirty="0">
                <a:solidFill>
                  <a:srgbClr val="FF0000"/>
                </a:solidFill>
              </a:rPr>
              <a:t>% mokinių </a:t>
            </a:r>
            <a:r>
              <a:rPr lang="lt-LT" dirty="0"/>
              <a:t>teigia jog jie geba aptarti ir vertinti savo mokymąsi (5) ir 87% mokytojų, 77-94% tėvų </a:t>
            </a:r>
            <a:r>
              <a:rPr lang="lt-LT" dirty="0" smtClean="0"/>
              <a:t>pritaria šiam teiginiui.</a:t>
            </a:r>
            <a:endParaRPr lang="lt-LT" dirty="0"/>
          </a:p>
          <a:p>
            <a:r>
              <a:rPr lang="lt-LT" dirty="0"/>
              <a:t>59% mokytojų teigia, jog jų mokiniai geba suplanuoti savo darbus ir laiku juos užbaigti; </a:t>
            </a:r>
            <a:r>
              <a:rPr lang="lt-LT" dirty="0" smtClean="0"/>
              <a:t>tą patį teigia 68-78% tėvų ir </a:t>
            </a:r>
            <a:r>
              <a:rPr lang="lt-LT" dirty="0" smtClean="0">
                <a:solidFill>
                  <a:srgbClr val="FF0000"/>
                </a:solidFill>
              </a:rPr>
              <a:t>58-77% mokinių </a:t>
            </a:r>
            <a:r>
              <a:rPr lang="lt-LT" dirty="0"/>
              <a:t>(6).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2933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577970"/>
            <a:ext cx="10515600" cy="681488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>
                <a:solidFill>
                  <a:srgbClr val="FF0000"/>
                </a:solidFill>
              </a:rPr>
              <a:t>IŠVADOS (2022)</a:t>
            </a:r>
            <a:br>
              <a:rPr lang="lt-LT" b="1" dirty="0">
                <a:solidFill>
                  <a:srgbClr val="FF0000"/>
                </a:solidFill>
              </a:rPr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147313"/>
            <a:ext cx="10515600" cy="5279366"/>
          </a:xfrm>
        </p:spPr>
        <p:txBody>
          <a:bodyPr>
            <a:normAutofit/>
          </a:bodyPr>
          <a:lstStyle/>
          <a:p>
            <a:r>
              <a:rPr lang="lt-LT" dirty="0"/>
              <a:t>77-94% tėvų ir mokytojų pažymėjo, jog vaikai suvokia savo mokymosi problemas, tačiau tik 59-80% jų mano, jog jų vaikai geba jas spręsti. </a:t>
            </a:r>
            <a:r>
              <a:rPr lang="lt-LT" dirty="0">
                <a:solidFill>
                  <a:srgbClr val="FF0000"/>
                </a:solidFill>
              </a:rPr>
              <a:t>57-71% 1-4</a:t>
            </a:r>
            <a:r>
              <a:rPr lang="lt-LT" dirty="0"/>
              <a:t> klasių mokinių suvokia savo mokymosi problemas ir </a:t>
            </a:r>
            <a:r>
              <a:rPr lang="lt-LT" dirty="0">
                <a:solidFill>
                  <a:srgbClr val="FF0000"/>
                </a:solidFill>
              </a:rPr>
              <a:t>64-77% </a:t>
            </a:r>
            <a:r>
              <a:rPr lang="lt-LT" dirty="0"/>
              <a:t>sugeba jas spręsti (7-8).</a:t>
            </a:r>
          </a:p>
          <a:p>
            <a:r>
              <a:rPr lang="lt-LT" dirty="0"/>
              <a:t>70-94% mokytojų ir tėvų teigia, jų mokiniai/vaikai, geba atrinkti savo asmeninės pažangos </a:t>
            </a:r>
            <a:r>
              <a:rPr lang="lt-LT" dirty="0" err="1"/>
              <a:t>įrodymus</a:t>
            </a:r>
            <a:r>
              <a:rPr lang="lt-LT" dirty="0"/>
              <a:t> ir juos pateikti; tik </a:t>
            </a:r>
            <a:r>
              <a:rPr lang="lt-LT" dirty="0">
                <a:solidFill>
                  <a:srgbClr val="FF0000"/>
                </a:solidFill>
              </a:rPr>
              <a:t>57% 1-2 </a:t>
            </a:r>
            <a:r>
              <a:rPr lang="lt-LT" dirty="0"/>
              <a:t>gimnazijos klasių mokinių geba tai padaryti (9).</a:t>
            </a:r>
          </a:p>
          <a:p>
            <a:r>
              <a:rPr lang="lt-LT" dirty="0"/>
              <a:t>98% mokytojų pažymėjo, kad jų mokiniai pasako </a:t>
            </a:r>
            <a:r>
              <a:rPr lang="lt-LT" dirty="0" smtClean="0"/>
              <a:t>jiems, </a:t>
            </a:r>
            <a:r>
              <a:rPr lang="lt-LT" dirty="0"/>
              <a:t>kiek išmoko pamokoje; 74-84% tėvų teigia tą patį; </a:t>
            </a:r>
            <a:r>
              <a:rPr lang="lt-LT" dirty="0">
                <a:solidFill>
                  <a:srgbClr val="FF0000"/>
                </a:solidFill>
              </a:rPr>
              <a:t>tik 51-52% 5-8 </a:t>
            </a:r>
            <a:r>
              <a:rPr lang="lt-LT" dirty="0"/>
              <a:t>klasių mokinių teigia tai darantys,  ir </a:t>
            </a:r>
            <a:r>
              <a:rPr lang="lt-LT" dirty="0">
                <a:solidFill>
                  <a:srgbClr val="FF0000"/>
                </a:solidFill>
              </a:rPr>
              <a:t>tik 26-38%  1-4 </a:t>
            </a:r>
            <a:r>
              <a:rPr lang="lt-LT" dirty="0"/>
              <a:t>klasių  gimnazistų sutiko su šiuo teiginiu (10). 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67883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ILIUSTRACIJA (įgyvendinimas)</a:t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112808"/>
            <a:ext cx="10515600" cy="506415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lt-LT" dirty="0">
                <a:solidFill>
                  <a:schemeClr val="accent5"/>
                </a:solidFill>
              </a:rPr>
              <a:t>100 %</a:t>
            </a:r>
            <a:r>
              <a:rPr lang="lt-LT" dirty="0"/>
              <a:t> mokinių geba savarankiškai pasirinkti užduočių atlikimo būdą </a:t>
            </a:r>
            <a:r>
              <a:rPr lang="lt-LT" dirty="0">
                <a:solidFill>
                  <a:srgbClr val="FF0000"/>
                </a:solidFill>
              </a:rPr>
              <a:t>(91-97%), </a:t>
            </a:r>
            <a:r>
              <a:rPr lang="lt-LT" dirty="0"/>
              <a:t>savarankiškai surasti mokymuisi reikalingą informaciją </a:t>
            </a:r>
            <a:r>
              <a:rPr lang="lt-LT" dirty="0">
                <a:solidFill>
                  <a:srgbClr val="FF0000"/>
                </a:solidFill>
              </a:rPr>
              <a:t>(91-95%)</a:t>
            </a:r>
            <a:r>
              <a:rPr lang="lt-LT" dirty="0"/>
              <a:t>, aptarti ir vertinti savo mokymąsi </a:t>
            </a:r>
            <a:r>
              <a:rPr lang="lt-LT" dirty="0">
                <a:solidFill>
                  <a:srgbClr val="FF0000"/>
                </a:solidFill>
              </a:rPr>
              <a:t>(81-89%) </a:t>
            </a:r>
            <a:r>
              <a:rPr lang="lt-LT" dirty="0"/>
              <a:t>ir suvokia savo mokymosi problemas </a:t>
            </a:r>
            <a:r>
              <a:rPr lang="lt-LT" dirty="0">
                <a:solidFill>
                  <a:srgbClr val="FF0000"/>
                </a:solidFill>
              </a:rPr>
              <a:t>(57-86%).</a:t>
            </a:r>
          </a:p>
          <a:p>
            <a:pPr lvl="0"/>
            <a:r>
              <a:rPr lang="lt-LT" dirty="0">
                <a:solidFill>
                  <a:schemeClr val="accent5"/>
                </a:solidFill>
              </a:rPr>
              <a:t>90%</a:t>
            </a:r>
            <a:r>
              <a:rPr lang="lt-LT" dirty="0"/>
              <a:t> mokinių geba išsikelti mokymosi tikslus (tiek savarankiškai, tiek su mokytojų, tėvų pagalba). </a:t>
            </a:r>
          </a:p>
          <a:p>
            <a:pPr lvl="0"/>
            <a:r>
              <a:rPr lang="lt-LT" dirty="0"/>
              <a:t>70</a:t>
            </a:r>
            <a:r>
              <a:rPr lang="en-US" dirty="0"/>
              <a:t>%</a:t>
            </a:r>
            <a:r>
              <a:rPr lang="lt-LT" dirty="0"/>
              <a:t> </a:t>
            </a:r>
            <a:r>
              <a:rPr lang="lt-LT" dirty="0" smtClean="0"/>
              <a:t>mokinių, </a:t>
            </a:r>
            <a:r>
              <a:rPr lang="lt-LT" dirty="0"/>
              <a:t>bendradarbiaudami </a:t>
            </a:r>
            <a:r>
              <a:rPr lang="lt-LT" dirty="0" smtClean="0"/>
              <a:t>su </a:t>
            </a:r>
            <a:r>
              <a:rPr lang="lt-LT" i="1" dirty="0" smtClean="0"/>
              <a:t>bendraamžiais,</a:t>
            </a:r>
            <a:r>
              <a:rPr lang="lt-LT" dirty="0" smtClean="0"/>
              <a:t> </a:t>
            </a:r>
            <a:r>
              <a:rPr lang="lt-LT" dirty="0"/>
              <a:t>sprendžia iškilusias mokymosi problemas</a:t>
            </a:r>
            <a:r>
              <a:rPr lang="lt-LT" i="1" dirty="0" smtClean="0"/>
              <a:t>.</a:t>
            </a:r>
            <a:endParaRPr lang="lt-LT" dirty="0"/>
          </a:p>
          <a:p>
            <a:pPr lvl="0"/>
            <a:r>
              <a:rPr lang="lt-LT" dirty="0"/>
              <a:t>30</a:t>
            </a:r>
            <a:r>
              <a:rPr lang="en-US" dirty="0"/>
              <a:t>% </a:t>
            </a:r>
            <a:r>
              <a:rPr lang="en-US" dirty="0" err="1"/>
              <a:t>mokini</a:t>
            </a:r>
            <a:r>
              <a:rPr lang="lt-LT" dirty="0" smtClean="0"/>
              <a:t>ų, </a:t>
            </a:r>
            <a:r>
              <a:rPr lang="lt-LT" dirty="0"/>
              <a:t>bendradarbiaudami su </a:t>
            </a:r>
            <a:r>
              <a:rPr lang="lt-LT" i="1" dirty="0" smtClean="0"/>
              <a:t>tėvais,</a:t>
            </a:r>
            <a:r>
              <a:rPr lang="lt-LT" dirty="0" smtClean="0"/>
              <a:t> </a:t>
            </a:r>
            <a:r>
              <a:rPr lang="lt-LT" dirty="0"/>
              <a:t>sprendžia iškilusias mokymosi problemas.</a:t>
            </a:r>
          </a:p>
          <a:p>
            <a:pPr lvl="0"/>
            <a:r>
              <a:rPr lang="lt-LT" dirty="0"/>
              <a:t>20</a:t>
            </a:r>
            <a:r>
              <a:rPr lang="en-US" dirty="0"/>
              <a:t>% </a:t>
            </a:r>
            <a:r>
              <a:rPr lang="lt-LT" dirty="0" smtClean="0"/>
              <a:t>mokinių, </a:t>
            </a:r>
            <a:r>
              <a:rPr lang="lt-LT" dirty="0"/>
              <a:t>bendradarbiaudami su </a:t>
            </a:r>
            <a:r>
              <a:rPr lang="lt-LT" i="1" dirty="0" smtClean="0"/>
              <a:t>mokytojais,</a:t>
            </a:r>
            <a:r>
              <a:rPr lang="lt-LT" dirty="0" smtClean="0"/>
              <a:t> </a:t>
            </a:r>
            <a:r>
              <a:rPr lang="lt-LT" dirty="0"/>
              <a:t>sprendžia iškilusias mokymosi problemas.</a:t>
            </a:r>
          </a:p>
          <a:p>
            <a:pPr lvl="0"/>
            <a:r>
              <a:rPr lang="lt-LT" dirty="0">
                <a:solidFill>
                  <a:schemeClr val="accent5"/>
                </a:solidFill>
              </a:rPr>
              <a:t>Bent</a:t>
            </a:r>
            <a:r>
              <a:rPr lang="lt-LT" dirty="0"/>
              <a:t> </a:t>
            </a:r>
            <a:r>
              <a:rPr lang="lt-LT" dirty="0">
                <a:solidFill>
                  <a:schemeClr val="accent5"/>
                </a:solidFill>
              </a:rPr>
              <a:t>80</a:t>
            </a:r>
            <a:r>
              <a:rPr lang="en-US" dirty="0">
                <a:solidFill>
                  <a:schemeClr val="accent5"/>
                </a:solidFill>
              </a:rPr>
              <a:t>%</a:t>
            </a:r>
            <a:r>
              <a:rPr lang="lt-LT" dirty="0"/>
              <a:t> mokinių geba suplanuoti savo darbus ir laiku juos užbaigti (</a:t>
            </a:r>
            <a:r>
              <a:rPr lang="lt-LT" dirty="0" smtClean="0">
                <a:solidFill>
                  <a:srgbClr val="FF0000"/>
                </a:solidFill>
              </a:rPr>
              <a:t>58-77</a:t>
            </a:r>
            <a:r>
              <a:rPr lang="lt-LT" dirty="0">
                <a:solidFill>
                  <a:srgbClr val="FF0000"/>
                </a:solidFill>
              </a:rPr>
              <a:t>%); mokytojai-59%, tėvai- </a:t>
            </a:r>
            <a:r>
              <a:rPr lang="lt-LT" dirty="0" smtClean="0">
                <a:solidFill>
                  <a:srgbClr val="FF0000"/>
                </a:solidFill>
              </a:rPr>
              <a:t>68-78%.</a:t>
            </a:r>
            <a:endParaRPr lang="lt-LT" dirty="0">
              <a:solidFill>
                <a:srgbClr val="FF0000"/>
              </a:solidFill>
            </a:endParaRPr>
          </a:p>
          <a:p>
            <a:pPr lvl="0"/>
            <a:r>
              <a:rPr lang="lt-LT" dirty="0">
                <a:solidFill>
                  <a:schemeClr val="accent5"/>
                </a:solidFill>
              </a:rPr>
              <a:t>Bent 70</a:t>
            </a:r>
            <a:r>
              <a:rPr lang="en-US" dirty="0">
                <a:solidFill>
                  <a:schemeClr val="accent5"/>
                </a:solidFill>
              </a:rPr>
              <a:t>% </a:t>
            </a:r>
            <a:r>
              <a:rPr lang="lt-LT" dirty="0"/>
              <a:t>mokinių pasisako </a:t>
            </a:r>
            <a:r>
              <a:rPr lang="lt-LT" dirty="0" smtClean="0"/>
              <a:t>mokytojui, </a:t>
            </a:r>
            <a:r>
              <a:rPr lang="lt-LT" dirty="0"/>
              <a:t>kiek išmoko pamokoje </a:t>
            </a:r>
            <a:r>
              <a:rPr lang="lt-LT" dirty="0">
                <a:solidFill>
                  <a:srgbClr val="FF0000"/>
                </a:solidFill>
              </a:rPr>
              <a:t>(26-52</a:t>
            </a:r>
            <a:r>
              <a:rPr lang="lt-LT" dirty="0" smtClean="0">
                <a:solidFill>
                  <a:srgbClr val="FF0000"/>
                </a:solidFill>
              </a:rPr>
              <a:t>%); </a:t>
            </a:r>
            <a:r>
              <a:rPr lang="lt-LT" dirty="0">
                <a:solidFill>
                  <a:srgbClr val="FF0000"/>
                </a:solidFill>
              </a:rPr>
              <a:t>mokytojai- 98%, tėvai- 74-84%.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31029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Kaip sekėsi įgyvendinti rekomendacijas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2021 </a:t>
            </a:r>
            <a:r>
              <a:rPr lang="lt-LT" dirty="0"/>
              <a:t>metais?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969"/>
          </a:xfrm>
        </p:spPr>
        <p:txBody>
          <a:bodyPr>
            <a:normAutofit lnSpcReduction="10000"/>
          </a:bodyPr>
          <a:lstStyle/>
          <a:p>
            <a:r>
              <a:rPr lang="lt-LT" dirty="0"/>
              <a:t>Pravesti </a:t>
            </a:r>
            <a:r>
              <a:rPr lang="lt-LT" i="1" dirty="0">
                <a:solidFill>
                  <a:srgbClr val="FF0000"/>
                </a:solidFill>
              </a:rPr>
              <a:t>bent 1 klasės </a:t>
            </a:r>
            <a:r>
              <a:rPr lang="lt-LT" dirty="0"/>
              <a:t>valandėlę per </a:t>
            </a:r>
            <a:r>
              <a:rPr lang="lt-LT" dirty="0" smtClean="0"/>
              <a:t>pusmetį, </a:t>
            </a:r>
            <a:r>
              <a:rPr lang="lt-LT" dirty="0"/>
              <a:t>skirtą savivaldžiam mokymuisi, pasitelkiant mąstymo mokyklos įpročių </a:t>
            </a:r>
            <a:r>
              <a:rPr lang="lt-LT" dirty="0" smtClean="0"/>
              <a:t>ugdymą.  </a:t>
            </a:r>
            <a:r>
              <a:rPr lang="lt-LT" sz="6000" dirty="0">
                <a:solidFill>
                  <a:srgbClr val="00B050"/>
                </a:solidFill>
              </a:rPr>
              <a:t>+</a:t>
            </a:r>
          </a:p>
          <a:p>
            <a:r>
              <a:rPr lang="lt-LT" dirty="0"/>
              <a:t>Pravesti </a:t>
            </a:r>
            <a:r>
              <a:rPr lang="lt-LT" i="1" dirty="0">
                <a:solidFill>
                  <a:srgbClr val="FF0000"/>
                </a:solidFill>
              </a:rPr>
              <a:t>1 renginį/seminarą/užsiėmimą </a:t>
            </a:r>
            <a:r>
              <a:rPr lang="lt-LT" i="1" u="sng" dirty="0">
                <a:solidFill>
                  <a:srgbClr val="FF0000"/>
                </a:solidFill>
              </a:rPr>
              <a:t>mokytojams</a:t>
            </a:r>
            <a:r>
              <a:rPr lang="lt-LT" i="1" dirty="0">
                <a:solidFill>
                  <a:srgbClr val="FF0000"/>
                </a:solidFill>
              </a:rPr>
              <a:t> </a:t>
            </a:r>
            <a:r>
              <a:rPr lang="lt-LT" dirty="0"/>
              <a:t>apie savivaldį </a:t>
            </a:r>
            <a:r>
              <a:rPr lang="lt-LT" dirty="0" smtClean="0"/>
              <a:t>mokymąsi.  </a:t>
            </a:r>
            <a:r>
              <a:rPr lang="lt-LT" sz="3600" dirty="0" smtClean="0">
                <a:solidFill>
                  <a:srgbClr val="00B050"/>
                </a:solidFill>
              </a:rPr>
              <a:t>(Pravesti </a:t>
            </a:r>
            <a:r>
              <a:rPr lang="lt-LT" sz="3600" dirty="0">
                <a:solidFill>
                  <a:srgbClr val="00B050"/>
                </a:solidFill>
              </a:rPr>
              <a:t>3</a:t>
            </a:r>
            <a:r>
              <a:rPr lang="lt-LT" sz="3600" dirty="0" smtClean="0">
                <a:solidFill>
                  <a:srgbClr val="00B050"/>
                </a:solidFill>
              </a:rPr>
              <a:t>).</a:t>
            </a:r>
            <a:endParaRPr lang="lt-LT" sz="3600" dirty="0">
              <a:solidFill>
                <a:srgbClr val="00B050"/>
              </a:solidFill>
            </a:endParaRPr>
          </a:p>
          <a:p>
            <a:r>
              <a:rPr lang="lt-LT" dirty="0"/>
              <a:t>Pravesti </a:t>
            </a:r>
            <a:r>
              <a:rPr lang="lt-LT" i="1" dirty="0">
                <a:solidFill>
                  <a:srgbClr val="FF0000"/>
                </a:solidFill>
              </a:rPr>
              <a:t>po 1 renginį/užsiėmimą </a:t>
            </a:r>
            <a:r>
              <a:rPr lang="lt-LT" i="1" u="sng" dirty="0">
                <a:solidFill>
                  <a:srgbClr val="FF0000"/>
                </a:solidFill>
              </a:rPr>
              <a:t>mokinių koncentrams</a:t>
            </a:r>
            <a:r>
              <a:rPr lang="lt-LT" u="sng" dirty="0"/>
              <a:t> </a:t>
            </a:r>
            <a:r>
              <a:rPr lang="lt-LT" dirty="0"/>
              <a:t>apie savivaldį mokymąsi. </a:t>
            </a:r>
            <a:r>
              <a:rPr lang="lt-LT" sz="6000" dirty="0">
                <a:solidFill>
                  <a:srgbClr val="00B050"/>
                </a:solidFill>
              </a:rPr>
              <a:t>-</a:t>
            </a:r>
          </a:p>
          <a:p>
            <a:r>
              <a:rPr lang="lt-LT" dirty="0"/>
              <a:t>Paruošti </a:t>
            </a:r>
            <a:r>
              <a:rPr lang="lt-LT" i="1" dirty="0">
                <a:solidFill>
                  <a:srgbClr val="FF0000"/>
                </a:solidFill>
              </a:rPr>
              <a:t>atmintinę tėvams </a:t>
            </a:r>
            <a:r>
              <a:rPr lang="lt-LT" dirty="0"/>
              <a:t>apie savivaldį mokymąsi (įsivertinimo darbo grupė). </a:t>
            </a:r>
            <a:r>
              <a:rPr lang="lt-LT" sz="6000" dirty="0">
                <a:solidFill>
                  <a:srgbClr val="00B050"/>
                </a:solidFill>
              </a:rPr>
              <a:t>+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34932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62782EA-E378-42A8-A972-F6261FC3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SIŪLYMAI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59EA589-71E2-4747-8D7C-8E8A08541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Visuose </a:t>
            </a:r>
            <a:r>
              <a:rPr lang="lt-LT" dirty="0" err="1"/>
              <a:t>koncentruose</a:t>
            </a:r>
            <a:r>
              <a:rPr lang="lt-LT" dirty="0"/>
              <a:t> įvairiais būdais organizuoti mokinių grįžtamojo ryšio, refleksijos, išmokimo pamokoje įsivertinimą;</a:t>
            </a:r>
          </a:p>
          <a:p>
            <a:r>
              <a:rPr lang="lt-LT" dirty="0"/>
              <a:t>5-6 klasių </a:t>
            </a:r>
            <a:r>
              <a:rPr lang="lt-LT" dirty="0" err="1"/>
              <a:t>koncentre</a:t>
            </a:r>
            <a:r>
              <a:rPr lang="lt-LT" dirty="0"/>
              <a:t> didesnį dėmesį skirti pačių mokinių </a:t>
            </a:r>
            <a:r>
              <a:rPr lang="lt-LT" u="sng" dirty="0">
                <a:solidFill>
                  <a:srgbClr val="00B050"/>
                </a:solidFill>
              </a:rPr>
              <a:t>savarankiškam</a:t>
            </a:r>
            <a:r>
              <a:rPr lang="lt-LT" dirty="0"/>
              <a:t>  tikslų formulavimui, iškėlimui;</a:t>
            </a:r>
          </a:p>
          <a:p>
            <a:r>
              <a:rPr lang="lt-LT" dirty="0"/>
              <a:t>1-2 klasių </a:t>
            </a:r>
            <a:r>
              <a:rPr lang="lt-LT" dirty="0" err="1"/>
              <a:t>koncentre</a:t>
            </a:r>
            <a:r>
              <a:rPr lang="lt-LT" dirty="0"/>
              <a:t> skatinti mokinius kaupti, atrinkti savo pažangos </a:t>
            </a:r>
            <a:r>
              <a:rPr lang="lt-LT" dirty="0" err="1"/>
              <a:t>įrodymus</a:t>
            </a:r>
            <a:r>
              <a:rPr lang="lt-LT" dirty="0"/>
              <a:t> ir juos pateikti;</a:t>
            </a:r>
          </a:p>
          <a:p>
            <a:r>
              <a:rPr lang="lt-LT" dirty="0"/>
              <a:t>Visuose </a:t>
            </a:r>
            <a:r>
              <a:rPr lang="lt-LT" dirty="0" err="1"/>
              <a:t>koncentruose</a:t>
            </a:r>
            <a:r>
              <a:rPr lang="lt-LT" dirty="0"/>
              <a:t> ugdyti mokinių laiko planavimo kompetenciją; organizuoti užsiėmimą su mokiniais; </a:t>
            </a:r>
          </a:p>
          <a:p>
            <a:r>
              <a:rPr lang="lt-LT" dirty="0"/>
              <a:t>Dalintis  gerąja patirtimi.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5821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73487" y="365125"/>
            <a:ext cx="11552349" cy="1460500"/>
          </a:xfrm>
        </p:spPr>
        <p:txBody>
          <a:bodyPr>
            <a:noAutofit/>
          </a:bodyPr>
          <a:lstStyle/>
          <a:p>
            <a:r>
              <a:rPr lang="lt-LT" sz="3600" dirty="0"/>
              <a:t/>
            </a:r>
            <a:br>
              <a:rPr lang="lt-LT" sz="3600" dirty="0"/>
            </a:br>
            <a:r>
              <a:rPr lang="lt-LT" sz="3600" dirty="0"/>
              <a:t>APKLAUSOS REZULTATAI 2021, 2022</a:t>
            </a:r>
            <a:br>
              <a:rPr lang="lt-LT" sz="3600" dirty="0"/>
            </a:br>
            <a:r>
              <a:rPr lang="lt-LT" sz="2400" dirty="0">
                <a:solidFill>
                  <a:srgbClr val="FF0000"/>
                </a:solidFill>
              </a:rPr>
              <a:t>Apklausa atlikta pagal </a:t>
            </a:r>
            <a:r>
              <a:rPr lang="lt-LT" sz="2400" dirty="0" smtClean="0">
                <a:solidFill>
                  <a:srgbClr val="FF0000"/>
                </a:solidFill>
              </a:rPr>
              <a:t>Nacionalinės </a:t>
            </a:r>
            <a:r>
              <a:rPr lang="lt-LT" sz="2400" dirty="0">
                <a:solidFill>
                  <a:srgbClr val="FF0000"/>
                </a:solidFill>
              </a:rPr>
              <a:t>mokyklų vertinimo agentūros „Mokyklos, įgyvendinančios bendrojo ugdymo programas, veiklos kokybės įsivertinimo“ metodiką</a:t>
            </a:r>
            <a:br>
              <a:rPr lang="lt-LT" sz="2400" dirty="0">
                <a:solidFill>
                  <a:srgbClr val="FF0000"/>
                </a:solidFill>
              </a:rPr>
            </a:br>
            <a:endParaRPr lang="lt-LT" sz="2400" dirty="0">
              <a:solidFill>
                <a:srgbClr val="FF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2549" y="1825625"/>
            <a:ext cx="11794042" cy="4832752"/>
          </a:xfrm>
        </p:spPr>
        <p:txBody>
          <a:bodyPr/>
          <a:lstStyle/>
          <a:p>
            <a:pPr marL="0" indent="0">
              <a:buNone/>
            </a:pPr>
            <a:endParaRPr lang="lt-LT" dirty="0"/>
          </a:p>
          <a:p>
            <a:r>
              <a:rPr lang="lt-LT" sz="2400" dirty="0"/>
              <a:t>Dalyviai:</a:t>
            </a:r>
          </a:p>
          <a:p>
            <a:r>
              <a:rPr lang="lt-LT" sz="2400" dirty="0"/>
              <a:t>5-6 kl. mokiniai – 151/tėvai - 70</a:t>
            </a:r>
          </a:p>
          <a:p>
            <a:r>
              <a:rPr lang="lt-LT" sz="2400" dirty="0"/>
              <a:t>7-8 kl. mokiniai – 115/tėvai - 51</a:t>
            </a:r>
          </a:p>
          <a:p>
            <a:r>
              <a:rPr lang="lt-LT" sz="2400" dirty="0"/>
              <a:t>1-2 kl. mokiniai – 123/tėvai - 32</a:t>
            </a:r>
          </a:p>
          <a:p>
            <a:r>
              <a:rPr lang="lt-LT" sz="2400" dirty="0"/>
              <a:t>3-4 kl./ mokiniai – 63/tėvai – 23</a:t>
            </a:r>
          </a:p>
          <a:p>
            <a:pPr marL="0" indent="0">
              <a:buNone/>
            </a:pPr>
            <a:r>
              <a:rPr lang="lt-LT" sz="2400" dirty="0"/>
              <a:t>Viso: </a:t>
            </a:r>
          </a:p>
          <a:p>
            <a:pPr marL="0" indent="0">
              <a:buNone/>
            </a:pPr>
            <a:r>
              <a:rPr lang="lt-LT" sz="2400" dirty="0"/>
              <a:t>Mokiniai- 452</a:t>
            </a:r>
          </a:p>
          <a:p>
            <a:pPr marL="0" indent="0">
              <a:buNone/>
            </a:pPr>
            <a:r>
              <a:rPr lang="lt-LT" sz="2400" dirty="0"/>
              <a:t>Tėvai – 176</a:t>
            </a:r>
          </a:p>
          <a:p>
            <a:pPr marL="0" indent="0">
              <a:buNone/>
            </a:pPr>
            <a:r>
              <a:rPr lang="lt-LT" sz="2400" dirty="0"/>
              <a:t>Mokytojai – 46</a:t>
            </a:r>
          </a:p>
          <a:p>
            <a:pPr marL="0" indent="0">
              <a:buNone/>
            </a:pPr>
            <a:endParaRPr lang="lt-LT" sz="2400" dirty="0"/>
          </a:p>
          <a:p>
            <a:pPr marL="0" indent="0">
              <a:buNone/>
            </a:pPr>
            <a:endParaRPr lang="lt-LT" sz="2400" dirty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2" y="2627290"/>
            <a:ext cx="6941711" cy="40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5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lt-LT" dirty="0"/>
              <a:t>1. Aš gebu išsikelti mokymosi tikslus</a:t>
            </a:r>
            <a:r>
              <a:rPr lang="en-US" dirty="0"/>
              <a:t>             2021</a:t>
            </a:r>
            <a:endParaRPr lang="lt-LT" dirty="0"/>
          </a:p>
        </p:txBody>
      </p:sp>
      <p:graphicFrame>
        <p:nvGraphicFramePr>
          <p:cNvPr id="9" name="Turinio vietos rezervavimo ženklas 8"/>
          <p:cNvGraphicFramePr>
            <a:graphicFrameLocks noGrp="1" noChangeAspect="1"/>
          </p:cNvGraphicFramePr>
          <p:nvPr>
            <p:ph idx="1"/>
          </p:nvPr>
        </p:nvGraphicFramePr>
        <p:xfrm>
          <a:off x="838200" y="1071564"/>
          <a:ext cx="10515600" cy="551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as 9"/>
          <p:cNvSpPr/>
          <p:nvPr/>
        </p:nvSpPr>
        <p:spPr>
          <a:xfrm>
            <a:off x="7443989" y="4752304"/>
            <a:ext cx="1867436" cy="14681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715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441325"/>
          </a:xfrm>
        </p:spPr>
        <p:txBody>
          <a:bodyPr>
            <a:normAutofit fontScale="90000"/>
          </a:bodyPr>
          <a:lstStyle/>
          <a:p>
            <a:r>
              <a:rPr lang="lt-LT" dirty="0"/>
              <a:t>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</a:t>
            </a:r>
            <a:r>
              <a:rPr lang="lt-LT" dirty="0"/>
              <a:t>1. Aš gebu išsikelti mokymosi tikslus</a:t>
            </a:r>
            <a:r>
              <a:rPr lang="en-US" dirty="0"/>
              <a:t> 2022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6587919"/>
              </p:ext>
            </p:extLst>
          </p:nvPr>
        </p:nvGraphicFramePr>
        <p:xfrm>
          <a:off x="400594" y="1514294"/>
          <a:ext cx="3309257" cy="432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216764"/>
              </p:ext>
            </p:extLst>
          </p:nvPr>
        </p:nvGraphicFramePr>
        <p:xfrm>
          <a:off x="4463846" y="1445393"/>
          <a:ext cx="3399993" cy="439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685641"/>
              </p:ext>
            </p:extLst>
          </p:nvPr>
        </p:nvGraphicFramePr>
        <p:xfrm>
          <a:off x="8725988" y="1445393"/>
          <a:ext cx="3248297" cy="439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371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11587163" cy="906463"/>
          </a:xfrm>
        </p:spPr>
        <p:txBody>
          <a:bodyPr>
            <a:normAutofit fontScale="90000"/>
          </a:bodyPr>
          <a:lstStyle/>
          <a:p>
            <a:r>
              <a:rPr lang="lt-LT" dirty="0"/>
              <a:t>2. Aš gebu savarankiškai pasirinkti uždu</a:t>
            </a:r>
            <a:r>
              <a:rPr lang="en-US" dirty="0"/>
              <a:t>o</a:t>
            </a:r>
            <a:r>
              <a:rPr lang="lt-LT" dirty="0" err="1"/>
              <a:t>čių</a:t>
            </a:r>
            <a:r>
              <a:rPr lang="lt-LT" dirty="0"/>
              <a:t> atlikimo būdą</a:t>
            </a:r>
            <a:r>
              <a:rPr lang="en-US" dirty="0"/>
              <a:t> 2021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838200" y="1443038"/>
          <a:ext cx="10515600" cy="52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29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91886" y="365126"/>
            <a:ext cx="11556274" cy="688612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2. Aš gebu savarankiškai pasirinkti uždu</a:t>
            </a:r>
            <a:r>
              <a:rPr lang="en-US" sz="3600" dirty="0"/>
              <a:t>o</a:t>
            </a:r>
            <a:r>
              <a:rPr lang="lt-LT" sz="3600" dirty="0" err="1"/>
              <a:t>čių</a:t>
            </a:r>
            <a:r>
              <a:rPr lang="lt-LT" sz="3600" dirty="0"/>
              <a:t> atlikimo būdą</a:t>
            </a:r>
          </a:p>
        </p:txBody>
      </p:sp>
      <p:graphicFrame>
        <p:nvGraphicFramePr>
          <p:cNvPr id="4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026981"/>
              </p:ext>
            </p:extLst>
          </p:nvPr>
        </p:nvGraphicFramePr>
        <p:xfrm>
          <a:off x="304799" y="932180"/>
          <a:ext cx="3370218" cy="55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607096"/>
              </p:ext>
            </p:extLst>
          </p:nvPr>
        </p:nvGraphicFramePr>
        <p:xfrm>
          <a:off x="4263549" y="1053739"/>
          <a:ext cx="3399993" cy="501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507963"/>
              </p:ext>
            </p:extLst>
          </p:nvPr>
        </p:nvGraphicFramePr>
        <p:xfrm>
          <a:off x="8252074" y="1114698"/>
          <a:ext cx="3569673" cy="538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216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42913" y="114301"/>
            <a:ext cx="11544299" cy="900112"/>
          </a:xfrm>
        </p:spPr>
        <p:txBody>
          <a:bodyPr>
            <a:normAutofit fontScale="90000"/>
          </a:bodyPr>
          <a:lstStyle/>
          <a:p>
            <a:r>
              <a:rPr lang="en-US" dirty="0"/>
              <a:t>3. A</a:t>
            </a:r>
            <a:r>
              <a:rPr lang="lt-LT" dirty="0"/>
              <a:t>š gebu savarankiškai susirasti mokymuisi reikalingą informaciją</a:t>
            </a:r>
            <a:r>
              <a:rPr lang="en-US" dirty="0"/>
              <a:t> 2021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838200" y="1157287"/>
          <a:ext cx="10515600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as 7"/>
          <p:cNvSpPr/>
          <p:nvPr/>
        </p:nvSpPr>
        <p:spPr>
          <a:xfrm>
            <a:off x="6478073" y="4687910"/>
            <a:ext cx="4971245" cy="15068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398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78673" y="365125"/>
            <a:ext cx="11747863" cy="7669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3. A</a:t>
            </a:r>
            <a:r>
              <a:rPr lang="lt-LT" sz="3600" dirty="0"/>
              <a:t>š gebu savarankiškai susirasti mokymuisi reikalingą informaciją</a:t>
            </a:r>
          </a:p>
        </p:txBody>
      </p:sp>
      <p:graphicFrame>
        <p:nvGraphicFramePr>
          <p:cNvPr id="4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82259"/>
              </p:ext>
            </p:extLst>
          </p:nvPr>
        </p:nvGraphicFramePr>
        <p:xfrm>
          <a:off x="279400" y="1062038"/>
          <a:ext cx="3526246" cy="561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264174"/>
              </p:ext>
            </p:extLst>
          </p:nvPr>
        </p:nvGraphicFramePr>
        <p:xfrm>
          <a:off x="4263549" y="1053738"/>
          <a:ext cx="3800588" cy="538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862598"/>
              </p:ext>
            </p:extLst>
          </p:nvPr>
        </p:nvGraphicFramePr>
        <p:xfrm>
          <a:off x="8465574" y="1053738"/>
          <a:ext cx="3508711" cy="538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976208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995</Words>
  <Application>Microsoft Office PowerPoint</Application>
  <PresentationFormat>Plačiaekranė</PresentationFormat>
  <Paragraphs>105</Paragraphs>
  <Slides>28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„Office“ tema</vt:lpstr>
      <vt:lpstr>SAVIVALDIS MOKYMASIS</vt:lpstr>
      <vt:lpstr>Raktiniai žodžiai</vt:lpstr>
      <vt:lpstr> APKLAUSOS REZULTATAI 2021, 2022 Apklausa atlikta pagal Nacionalinės mokyklų vertinimo agentūros „Mokyklos, įgyvendinančios bendrojo ugdymo programas, veiklos kokybės įsivertinimo“ metodiką </vt:lpstr>
      <vt:lpstr>1. Aš gebu išsikelti mokymosi tikslus             2021</vt:lpstr>
      <vt:lpstr>                                 1. Aš gebu išsikelti mokymosi tikslus 2022</vt:lpstr>
      <vt:lpstr>2. Aš gebu savarankiškai pasirinkti užduočių atlikimo būdą 2021</vt:lpstr>
      <vt:lpstr>2. Aš gebu savarankiškai pasirinkti užduočių atlikimo būdą</vt:lpstr>
      <vt:lpstr>3. Aš gebu savarankiškai susirasti mokymuisi reikalingą informaciją 2021</vt:lpstr>
      <vt:lpstr>3. Aš gebu savarankiškai susirasti mokymuisi reikalingą informaciją</vt:lpstr>
      <vt:lpstr>4. Aš gebu klausti, paprašyti pagalbos  2021</vt:lpstr>
      <vt:lpstr>4. Aš gebu klausti, paprašyti pagalbos  2022</vt:lpstr>
      <vt:lpstr>5. Aš gebu aptarti ir vertinti savo mokymąsi 2021</vt:lpstr>
      <vt:lpstr>5. Aš gebu aptarti ir vertinti savo mokymąsi</vt:lpstr>
      <vt:lpstr>6. Aš gebu suplanuoti savo darbus ir laiku juos užbaigiu 2021 </vt:lpstr>
      <vt:lpstr>6. Aš gebu suplanuoti savo darbus ir laiku juos užbaigiu </vt:lpstr>
      <vt:lpstr>7. Aš suvokiu savo mokymosi problemas 2021</vt:lpstr>
      <vt:lpstr>7. Aš suvokiu savo mokymosi problemas </vt:lpstr>
      <vt:lpstr>8. Aš gebu spręsti savo mokymosi problemas 2021</vt:lpstr>
      <vt:lpstr>8. Aš gebu spręsti savo mokymosi problemas</vt:lpstr>
      <vt:lpstr>9. Aš gebu atrinkti savo asmeninės pažangos įrodymus ir juos pateikti 2021</vt:lpstr>
      <vt:lpstr>9. Aš gebu atrinkti savo asmeninės pažangos įrodymus ir juos pateikti</vt:lpstr>
      <vt:lpstr>10. Aš pasakau mokytojui, kiek išmokau pamokoje 2021</vt:lpstr>
      <vt:lpstr>10. Aš pasakau mokytojui, kiek išmokau pamokoje</vt:lpstr>
      <vt:lpstr>IŠVADOS (2022) </vt:lpstr>
      <vt:lpstr>IŠVADOS (2022) </vt:lpstr>
      <vt:lpstr>ILIUSTRACIJA (įgyvendinimas) </vt:lpstr>
      <vt:lpstr>Kaip sekėsi įgyvendinti rekomendacijas  2021 metais?</vt:lpstr>
      <vt:lpstr>SIŪLYMAI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SAVIVALDIS MOKYMASIS</dc:title>
  <dc:creator>Mokytojas</dc:creator>
  <cp:lastModifiedBy>Rita Sadovskienė</cp:lastModifiedBy>
  <cp:revision>34</cp:revision>
  <dcterms:created xsi:type="dcterms:W3CDTF">2022-02-05T21:36:13Z</dcterms:created>
  <dcterms:modified xsi:type="dcterms:W3CDTF">2022-02-18T10:47:44Z</dcterms:modified>
</cp:coreProperties>
</file>