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9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0C947C9B-A2D3-4948-A977-08358758A4A0}">
          <p14:sldIdLst>
            <p14:sldId id="256"/>
            <p14:sldId id="269"/>
            <p14:sldId id="271"/>
            <p14:sldId id="272"/>
            <p14:sldId id="273"/>
            <p14:sldId id="274"/>
            <p14:sldId id="276"/>
            <p14:sldId id="277"/>
            <p14:sldId id="278"/>
            <p14:sldId id="279"/>
            <p14:sldId id="280"/>
            <p14:sldId id="281"/>
          </p14:sldIdLst>
        </p14:section>
        <p14:section name="Sekcija be pavadinimo" id="{87B373E5-E831-493F-A167-DAB91DD9AE6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0.874</c:v>
                </c:pt>
                <c:pt idx="1">
                  <c:v>0.89600000000000002</c:v>
                </c:pt>
                <c:pt idx="2">
                  <c:v>0.85</c:v>
                </c:pt>
                <c:pt idx="3">
                  <c:v>0.79100000000000004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0.70899999999999996</c:v>
                </c:pt>
                <c:pt idx="1">
                  <c:v>0.64400000000000002</c:v>
                </c:pt>
                <c:pt idx="2">
                  <c:v>0.59199999999999997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0.74299999999999999</c:v>
                </c:pt>
                <c:pt idx="1">
                  <c:v>0.64700000000000002</c:v>
                </c:pt>
                <c:pt idx="2">
                  <c:v>0.75</c:v>
                </c:pt>
                <c:pt idx="3">
                  <c:v>0.73899999999999999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0.89200000000000002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0.90100000000000002</c:v>
                </c:pt>
                <c:pt idx="1">
                  <c:v>0.91300000000000003</c:v>
                </c:pt>
                <c:pt idx="2">
                  <c:v>0.9</c:v>
                </c:pt>
                <c:pt idx="3">
                  <c:v>0.93400000000000005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0.91400000000000003</c:v>
                </c:pt>
                <c:pt idx="1">
                  <c:v>0.96099999999999997</c:v>
                </c:pt>
                <c:pt idx="2">
                  <c:v>0.9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0.69499999999999995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0.70899999999999996</c:v>
                </c:pt>
                <c:pt idx="1">
                  <c:v>0.81899999999999995</c:v>
                </c:pt>
                <c:pt idx="2">
                  <c:v>0.85799999999999998</c:v>
                </c:pt>
                <c:pt idx="3">
                  <c:v>0.86799999999999999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0.67100000000000004</c:v>
                </c:pt>
                <c:pt idx="1">
                  <c:v>0.86299999999999999</c:v>
                </c:pt>
                <c:pt idx="2">
                  <c:v>0.89900000000000002</c:v>
                </c:pt>
                <c:pt idx="3">
                  <c:v>0.91400000000000003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0.69599999999999995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0.749</c:v>
                </c:pt>
                <c:pt idx="1">
                  <c:v>0.66100000000000003</c:v>
                </c:pt>
                <c:pt idx="2">
                  <c:v>0.59099999999999997</c:v>
                </c:pt>
                <c:pt idx="3">
                  <c:v>0.46100000000000002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0.9</c:v>
                </c:pt>
                <c:pt idx="1">
                  <c:v>0.84299999999999997</c:v>
                </c:pt>
                <c:pt idx="2">
                  <c:v>0.88900000000000001</c:v>
                </c:pt>
                <c:pt idx="3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0.81399999999999995</c:v>
                </c:pt>
                <c:pt idx="1">
                  <c:v>0.745</c:v>
                </c:pt>
                <c:pt idx="2">
                  <c:v>0.88900000000000001</c:v>
                </c:pt>
                <c:pt idx="3">
                  <c:v>0.69599999999999995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0.80400000000000005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0.55600000000000005</c:v>
                </c:pt>
                <c:pt idx="1">
                  <c:v>0.57399999999999995</c:v>
                </c:pt>
                <c:pt idx="2">
                  <c:v>0.59199999999999997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0.51500000000000001</c:v>
                </c:pt>
                <c:pt idx="1">
                  <c:v>0.58799999999999997</c:v>
                </c:pt>
                <c:pt idx="2">
                  <c:v>0.69499999999999995</c:v>
                </c:pt>
                <c:pt idx="3">
                  <c:v>0.73899999999999999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0.90800000000000003</c:v>
                </c:pt>
                <c:pt idx="1">
                  <c:v>0.93100000000000005</c:v>
                </c:pt>
                <c:pt idx="2">
                  <c:v>0.875</c:v>
                </c:pt>
                <c:pt idx="3">
                  <c:v>0.80200000000000005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</c:v>
                </c:pt>
                <c:pt idx="1">
                  <c:v>0.90200000000000002</c:v>
                </c:pt>
                <c:pt idx="2">
                  <c:v>0.80500000000000005</c:v>
                </c:pt>
                <c:pt idx="3">
                  <c:v>0.82699999999999996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0.93400000000000005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0.875</c:v>
                </c:pt>
                <c:pt idx="1">
                  <c:v>0.80900000000000005</c:v>
                </c:pt>
                <c:pt idx="2">
                  <c:v>0.88400000000000001</c:v>
                </c:pt>
                <c:pt idx="3">
                  <c:v>0.70299999999999996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0.82799999999999996</c:v>
                </c:pt>
                <c:pt idx="1">
                  <c:v>0.90200000000000002</c:v>
                </c:pt>
                <c:pt idx="2">
                  <c:v>0.88900000000000001</c:v>
                </c:pt>
                <c:pt idx="3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0.97799999999999998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0.93500000000000005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0.92100000000000004</c:v>
                </c:pt>
                <c:pt idx="1">
                  <c:v>0.90500000000000003</c:v>
                </c:pt>
                <c:pt idx="2">
                  <c:v>0.875</c:v>
                </c:pt>
                <c:pt idx="3">
                  <c:v>0.82399999999999995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0.872</c:v>
                </c:pt>
                <c:pt idx="1">
                  <c:v>0.94099999999999995</c:v>
                </c:pt>
                <c:pt idx="2">
                  <c:v>0.91700000000000004</c:v>
                </c:pt>
                <c:pt idx="3">
                  <c:v>0.95699999999999996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0.95699999999999996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0.94699999999999995</c:v>
                </c:pt>
                <c:pt idx="1">
                  <c:v>0.93100000000000005</c:v>
                </c:pt>
                <c:pt idx="2">
                  <c:v>0.89100000000000001</c:v>
                </c:pt>
                <c:pt idx="3">
                  <c:v>0.879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0.82899999999999996</c:v>
                </c:pt>
                <c:pt idx="1">
                  <c:v>0.80400000000000005</c:v>
                </c:pt>
                <c:pt idx="2">
                  <c:v>0.88900000000000001</c:v>
                </c:pt>
                <c:pt idx="3">
                  <c:v>0.78300000000000003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0.91300000000000003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6806045611189417E-2"/>
          <c:w val="1"/>
          <c:h val="0.768602524694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0-46D1-96C1-350AE46ED31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9-469C-BD46-6423783C3EB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9-469C-BD46-6423783C3EB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9-469C-BD46-6423783C3EB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9-469C-BD46-6423783C3EBE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0.81399999999999995</c:v>
                </c:pt>
                <c:pt idx="1">
                  <c:v>0.70499999999999996</c:v>
                </c:pt>
                <c:pt idx="2">
                  <c:v>0.73299999999999998</c:v>
                </c:pt>
                <c:pt idx="3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0-46D1-96C1-350AE46E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097183"/>
        <c:axId val="1684110911"/>
      </c:barChart>
      <c:valAx>
        <c:axId val="16841109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097183"/>
        <c:crosses val="autoZero"/>
        <c:crossBetween val="between"/>
      </c:valAx>
      <c:catAx>
        <c:axId val="16840971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0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394091105481688E-2"/>
          <c:y val="0.10446656228726406"/>
          <c:w val="0.96838287608239193"/>
          <c:h val="0.74862473391665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Tėvai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D-495B-80FC-A96BD17EC9A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D-495B-80FC-A96BD17EC9A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3D-495B-80FC-A96BD17EC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3D-495B-80FC-A96BD17EC9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3D-495B-80FC-A96BD17EC9AD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4"/>
                <c:pt idx="0">
                  <c:v>5-6 klasės</c:v>
                </c:pt>
                <c:pt idx="1">
                  <c:v>7-8 klasės</c:v>
                </c:pt>
                <c:pt idx="2">
                  <c:v>1-2 klasės</c:v>
                </c:pt>
                <c:pt idx="3">
                  <c:v>3-4 klasės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0.67100000000000004</c:v>
                </c:pt>
                <c:pt idx="1">
                  <c:v>0.70599999999999996</c:v>
                </c:pt>
                <c:pt idx="2">
                  <c:v>0.72199999999999998</c:v>
                </c:pt>
                <c:pt idx="3">
                  <c:v>0.69599999999999995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3D-495B-80FC-A96BD17E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249631"/>
        <c:axId val="1545252543"/>
      </c:barChart>
      <c:valAx>
        <c:axId val="1545252543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49631"/>
        <c:crosses val="autoZero"/>
        <c:crossBetween val="between"/>
      </c:valAx>
      <c:catAx>
        <c:axId val="15452496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5252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094838221778798"/>
          <c:w val="1"/>
          <c:h val="0.741545700397766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Mokytojai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4-4881-9BCE-BBBCFEF911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4-4881-9BCE-BBBCFEF911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4-4881-9BCE-BBBCFEF911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4-4881-9BCE-BBBCFEF9113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84-4881-9BCE-BBBCFEF91131}"/>
              </c:ext>
            </c:extLst>
          </c:dPt>
          <c:dLbls>
            <c:spPr>
              <a:noFill/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Lapas1!$A$2:$A$6</c:f>
              <c:numCache>
                <c:formatCode>General</c:formatCode>
                <c:ptCount val="5"/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 formatCode="0%">
                  <c:v>0.93500000000000005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84-4881-9BCE-BBBCFEF9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118815"/>
        <c:axId val="1684117983"/>
      </c:barChart>
      <c:valAx>
        <c:axId val="168411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8815"/>
        <c:crosses val="autoZero"/>
        <c:crossBetween val="between"/>
      </c:valAx>
      <c:catAx>
        <c:axId val="168411881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4117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8B760-16AE-4F00-B6CA-73A7AE7790B6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65444-EC86-4FE9-AFC9-90120FC9B0A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2435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9435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758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617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830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022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290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90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558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20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494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770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29C-0B84-42BC-AA40-6B264E324BD4}" type="datetimeFigureOut">
              <a:rPr lang="lt-LT" smtClean="0"/>
              <a:t>2022-02-08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BD5A-952A-4CE4-AE98-D20737AAF8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000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434352" y="295834"/>
            <a:ext cx="9161929" cy="3639672"/>
          </a:xfrm>
        </p:spPr>
        <p:txBody>
          <a:bodyPr>
            <a:normAutofit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sz="4000" dirty="0" smtClean="0"/>
              <a:t>Veiklos kokybės </a:t>
            </a:r>
            <a:r>
              <a:rPr lang="lt-LT" sz="4000" dirty="0"/>
              <a:t>įsivertinimas 2021 m.</a:t>
            </a:r>
            <a:r>
              <a:rPr lang="en-GB" sz="4000" dirty="0"/>
              <a:t/>
            </a:r>
            <a:br>
              <a:rPr lang="en-GB" sz="4000" dirty="0"/>
            </a:br>
            <a:endParaRPr lang="lt-LT" sz="40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4007223"/>
            <a:ext cx="9144000" cy="1694329"/>
          </a:xfrm>
        </p:spPr>
        <p:txBody>
          <a:bodyPr>
            <a:normAutofit fontScale="85000" lnSpcReduction="20000"/>
          </a:bodyPr>
          <a:lstStyle/>
          <a:p>
            <a:endParaRPr lang="lt-LT" sz="4000" dirty="0" smtClean="0"/>
          </a:p>
          <a:p>
            <a:r>
              <a:rPr lang="lt-LT" sz="4000" dirty="0" err="1" smtClean="0"/>
              <a:t>R.Sadovskienė</a:t>
            </a:r>
            <a:r>
              <a:rPr lang="lt-LT" sz="4000" dirty="0" smtClean="0"/>
              <a:t>, I.</a:t>
            </a:r>
            <a:r>
              <a:rPr lang="en-GB" sz="4000" dirty="0" err="1" smtClean="0"/>
              <a:t>Knelsien</a:t>
            </a:r>
            <a:r>
              <a:rPr lang="lt-LT" sz="4000" dirty="0" smtClean="0"/>
              <a:t>ė</a:t>
            </a:r>
            <a:r>
              <a:rPr lang="en-GB" sz="4000" dirty="0" smtClean="0"/>
              <a:t>, </a:t>
            </a:r>
            <a:r>
              <a:rPr lang="en-GB" sz="4000" dirty="0" err="1" smtClean="0"/>
              <a:t>S.Zali</a:t>
            </a:r>
            <a:r>
              <a:rPr lang="lt-LT" sz="4000" dirty="0" err="1" smtClean="0"/>
              <a:t>tienė</a:t>
            </a:r>
            <a:r>
              <a:rPr lang="lt-LT" sz="4000" dirty="0" smtClean="0"/>
              <a:t>, </a:t>
            </a:r>
            <a:r>
              <a:rPr lang="lt-LT" sz="4000" dirty="0" err="1" smtClean="0"/>
              <a:t>E.Lavrinovič</a:t>
            </a:r>
            <a:r>
              <a:rPr lang="lt-LT" sz="4000" dirty="0" smtClean="0"/>
              <a:t>, </a:t>
            </a:r>
            <a:r>
              <a:rPr lang="lt-LT" sz="4000" dirty="0" err="1" smtClean="0"/>
              <a:t>J.Budvydienė</a:t>
            </a:r>
            <a:r>
              <a:rPr lang="lt-LT" sz="4000" dirty="0" smtClean="0"/>
              <a:t>, </a:t>
            </a:r>
            <a:r>
              <a:rPr lang="lt-LT" sz="4000" dirty="0" err="1" smtClean="0"/>
              <a:t>I.Matijošaitytė</a:t>
            </a:r>
            <a:r>
              <a:rPr lang="lt-LT" sz="4000" dirty="0" smtClean="0"/>
              <a:t>, </a:t>
            </a:r>
            <a:r>
              <a:rPr lang="lt-LT" sz="4000" dirty="0" err="1" smtClean="0"/>
              <a:t>D.Janutaitienė</a:t>
            </a:r>
            <a:r>
              <a:rPr lang="lt-LT" sz="4000" dirty="0" smtClean="0"/>
              <a:t>, </a:t>
            </a:r>
            <a:r>
              <a:rPr lang="lt-LT" sz="4000" dirty="0" err="1" smtClean="0"/>
              <a:t>D.Debesienė</a:t>
            </a:r>
            <a:r>
              <a:rPr lang="lt-LT" sz="4000" dirty="0" smtClean="0"/>
              <a:t>  </a:t>
            </a:r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  <a:p>
            <a:endParaRPr lang="lt-LT" sz="4000" dirty="0"/>
          </a:p>
        </p:txBody>
      </p:sp>
      <p:pic>
        <p:nvPicPr>
          <p:cNvPr id="4" name="Paveikslėlis 3" descr="https://docs.google.com/uc?export=download&amp;id=1OENfxYw6ts6sbOESFt4YwTTyFlvZDORr&amp;revid=0Byk3qC4GkmpMMkJNN0hKZ0ZzM2tjRFVBNXpLWmg3N2pXczdJP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718952"/>
            <a:ext cx="1640542" cy="167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21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Mano pasiekimų vertinimas man yra aiškus:</a:t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3561050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587791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59712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5414683" y="5986886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80</a:t>
            </a:r>
            <a:r>
              <a:rPr lang="lt-LT" dirty="0" smtClean="0"/>
              <a:t>-</a:t>
            </a:r>
            <a:r>
              <a:rPr lang="en-GB" dirty="0" smtClean="0"/>
              <a:t>90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1281953" y="5986886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80</a:t>
            </a:r>
            <a:r>
              <a:rPr lang="lt-LT" dirty="0" smtClean="0"/>
              <a:t>-9</a:t>
            </a:r>
            <a:r>
              <a:rPr lang="en-GB" dirty="0" smtClean="0"/>
              <a:t>3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155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Įvairių dalykų konsultacijos padeda man geriau </a:t>
            </a:r>
            <a:r>
              <a:rPr lang="lt-LT" sz="3600" dirty="0" smtClean="0"/>
              <a:t>mokytis:</a:t>
            </a:r>
            <a:r>
              <a:rPr lang="lt-LT" sz="3600" dirty="0"/>
              <a:t/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0042732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477080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894060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335742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70</a:t>
            </a:r>
            <a:r>
              <a:rPr lang="lt-LT" dirty="0" smtClean="0"/>
              <a:t>-</a:t>
            </a:r>
            <a:r>
              <a:rPr lang="en-GB" dirty="0" smtClean="0"/>
              <a:t>88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294265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83</a:t>
            </a:r>
            <a:r>
              <a:rPr lang="lt-LT" dirty="0" smtClean="0"/>
              <a:t>-</a:t>
            </a:r>
            <a:r>
              <a:rPr lang="en-GB" dirty="0" smtClean="0"/>
              <a:t>90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151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Džiaugiuosi, kad mokausi šioje mokykloje:</a:t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8635555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69926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877544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5294265" y="6031710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87</a:t>
            </a:r>
            <a:r>
              <a:rPr lang="lt-LT" dirty="0" smtClean="0"/>
              <a:t>-</a:t>
            </a:r>
            <a:r>
              <a:rPr lang="en-GB" dirty="0" smtClean="0"/>
              <a:t>96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1185645" y="6031710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82</a:t>
            </a:r>
            <a:r>
              <a:rPr lang="lt-LT" dirty="0" smtClean="0"/>
              <a:t>-</a:t>
            </a:r>
            <a:r>
              <a:rPr lang="en-GB" dirty="0" smtClean="0"/>
              <a:t>92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833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 smtClean="0"/>
              <a:t>Mokykloje mokiniai skatinami bendradarbiauti:</a:t>
            </a:r>
            <a:r>
              <a:rPr lang="lt-LT" sz="3600" dirty="0"/>
              <a:t/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4871843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266971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354521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Ovalas 2"/>
          <p:cNvSpPr/>
          <p:nvPr/>
        </p:nvSpPr>
        <p:spPr>
          <a:xfrm>
            <a:off x="5414683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84</a:t>
            </a:r>
            <a:r>
              <a:rPr lang="lt-LT" dirty="0" smtClean="0"/>
              <a:t>-90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7" name="Ovalas 6"/>
          <p:cNvSpPr/>
          <p:nvPr/>
        </p:nvSpPr>
        <p:spPr>
          <a:xfrm>
            <a:off x="1317812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79-90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843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 smtClean="0"/>
              <a:t>Man / mano vaikui / mano mokiniams </a:t>
            </a:r>
            <a:r>
              <a:rPr lang="lt-LT" sz="3600" b="1" dirty="0"/>
              <a:t>svarbu </a:t>
            </a:r>
            <a:r>
              <a:rPr lang="lt-LT" sz="3600" b="1" dirty="0" smtClean="0"/>
              <a:t>mokytis:</a:t>
            </a:r>
            <a:endParaRPr lang="lt-LT" sz="36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4907821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39922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368947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255059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88</a:t>
            </a:r>
            <a:r>
              <a:rPr lang="lt-LT" dirty="0" smtClean="0"/>
              <a:t>-9</a:t>
            </a:r>
            <a:r>
              <a:rPr lang="en-GB" dirty="0" smtClean="0"/>
              <a:t>5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441577" y="5976384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7</a:t>
            </a:r>
            <a:r>
              <a:rPr lang="en-GB" dirty="0" smtClean="0"/>
              <a:t>8</a:t>
            </a:r>
            <a:r>
              <a:rPr lang="lt-LT" dirty="0" smtClean="0"/>
              <a:t>-</a:t>
            </a:r>
            <a:r>
              <a:rPr lang="en-GB" dirty="0" smtClean="0"/>
              <a:t>89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17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1"/>
            <a:ext cx="10201835" cy="128195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Mokykloje </a:t>
            </a:r>
            <a:r>
              <a:rPr lang="lt-LT" sz="3600" dirty="0" smtClean="0"/>
              <a:t>teikiama suprantama informacija </a:t>
            </a:r>
            <a:r>
              <a:rPr lang="lt-LT" sz="3600" dirty="0"/>
              <a:t>apie tolesnio mokymosi ir </a:t>
            </a:r>
            <a:r>
              <a:rPr lang="lt-LT" sz="3600" b="1" dirty="0"/>
              <a:t>profesijos pasirinkimo galimybes</a:t>
            </a:r>
            <a:r>
              <a:rPr lang="lt-LT" sz="3600" dirty="0"/>
              <a:t>: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5935645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877856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685542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317812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53</a:t>
            </a:r>
            <a:r>
              <a:rPr lang="lt-LT" dirty="0" smtClean="0"/>
              <a:t>-</a:t>
            </a:r>
            <a:r>
              <a:rPr lang="en-GB" dirty="0" smtClean="0"/>
              <a:t>81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294265" y="600689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67</a:t>
            </a:r>
            <a:r>
              <a:rPr lang="lt-LT" dirty="0" smtClean="0"/>
              <a:t>-</a:t>
            </a:r>
            <a:r>
              <a:rPr lang="en-GB" dirty="0" smtClean="0"/>
              <a:t>72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094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 smtClean="0"/>
              <a:t>Man / mano vaikui / mano mokiniams </a:t>
            </a:r>
            <a:r>
              <a:rPr lang="lt-LT" sz="3600" b="1" dirty="0"/>
              <a:t>patinka eiti į mokyklą</a:t>
            </a:r>
            <a:r>
              <a:rPr lang="lt-LT" sz="3600" dirty="0"/>
              <a:t>:</a:t>
            </a:r>
            <a:br>
              <a:rPr lang="lt-LT" sz="3600" dirty="0"/>
            </a:br>
            <a:r>
              <a:rPr lang="lt-LT" sz="3600" dirty="0"/>
              <a:t/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42503635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156140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951045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5387789" y="5936069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65</a:t>
            </a:r>
            <a:r>
              <a:rPr lang="lt-LT" dirty="0" smtClean="0"/>
              <a:t>-</a:t>
            </a:r>
            <a:r>
              <a:rPr lang="en-GB" dirty="0" smtClean="0"/>
              <a:t>75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1185645" y="5936069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45</a:t>
            </a:r>
            <a:r>
              <a:rPr lang="lt-LT" dirty="0" smtClean="0"/>
              <a:t>-</a:t>
            </a:r>
            <a:r>
              <a:rPr lang="en-GB" dirty="0" smtClean="0"/>
              <a:t>71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450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Per paskutinius 2 mėnesius </a:t>
            </a:r>
            <a:r>
              <a:rPr lang="lt-LT" sz="3600" b="1" dirty="0"/>
              <a:t>aš</a:t>
            </a:r>
            <a:r>
              <a:rPr lang="lt-LT" sz="3600" dirty="0"/>
              <a:t> iš kitų mokinių </a:t>
            </a:r>
            <a:r>
              <a:rPr lang="lt-LT" sz="3600" b="1" dirty="0"/>
              <a:t>nesityčiojau</a:t>
            </a:r>
            <a:r>
              <a:rPr lang="lt-LT" sz="3600" dirty="0"/>
              <a:t>:</a:t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48466775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381472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571479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185645" y="5936069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90</a:t>
            </a:r>
            <a:r>
              <a:rPr lang="lt-LT" dirty="0" smtClean="0"/>
              <a:t>-9</a:t>
            </a:r>
            <a:r>
              <a:rPr lang="en-GB" dirty="0" smtClean="0"/>
              <a:t>3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294265" y="5936069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90</a:t>
            </a:r>
            <a:r>
              <a:rPr lang="lt-LT" dirty="0" smtClean="0"/>
              <a:t>-</a:t>
            </a:r>
            <a:r>
              <a:rPr lang="en-GB" dirty="0" smtClean="0"/>
              <a:t>100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404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Per paskutinius 2 mėnesius </a:t>
            </a:r>
            <a:r>
              <a:rPr lang="lt-LT" sz="3600" b="1" dirty="0"/>
              <a:t>iš manęs </a:t>
            </a:r>
            <a:r>
              <a:rPr lang="lt-LT" sz="3600" dirty="0"/>
              <a:t>mokykloje niekas </a:t>
            </a:r>
            <a:r>
              <a:rPr lang="lt-LT" sz="3600" b="1" dirty="0"/>
              <a:t>nesityčiojo:</a:t>
            </a:r>
            <a:r>
              <a:rPr lang="lt-LT" sz="3600" dirty="0"/>
              <a:t/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3545000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234469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869514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185645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71</a:t>
            </a:r>
            <a:r>
              <a:rPr lang="lt-LT" dirty="0" smtClean="0"/>
              <a:t>-</a:t>
            </a:r>
            <a:r>
              <a:rPr lang="en-GB" dirty="0" smtClean="0"/>
              <a:t>87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513294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67</a:t>
            </a:r>
            <a:r>
              <a:rPr lang="lt-LT" dirty="0" smtClean="0"/>
              <a:t>-</a:t>
            </a:r>
            <a:r>
              <a:rPr lang="en-GB" dirty="0" smtClean="0"/>
              <a:t>91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95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 smtClean="0"/>
              <a:t>Aš noriai </a:t>
            </a:r>
            <a:r>
              <a:rPr lang="lt-LT" sz="3600" dirty="0"/>
              <a:t>dalyvauju mokyklos organizuojamoje socialinėje ir visuomeninėje veikloje:</a:t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9018717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307502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751643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317812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46</a:t>
            </a:r>
            <a:r>
              <a:rPr lang="lt-LT" dirty="0" smtClean="0"/>
              <a:t>-</a:t>
            </a:r>
            <a:r>
              <a:rPr lang="en-GB" dirty="0" smtClean="0"/>
              <a:t>75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459506" y="5995851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70</a:t>
            </a:r>
            <a:r>
              <a:rPr lang="lt-LT" dirty="0" smtClean="0"/>
              <a:t>-</a:t>
            </a:r>
            <a:r>
              <a:rPr lang="en-GB" dirty="0" smtClean="0"/>
              <a:t>89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88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779929" y="251013"/>
            <a:ext cx="10201835" cy="8875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  </a:t>
            </a:r>
            <a:br>
              <a:rPr lang="lt-LT" b="1" dirty="0" smtClean="0"/>
            </a:br>
            <a:r>
              <a:rPr lang="lt-LT" sz="3600" dirty="0"/>
              <a:t>Per pamokas aš turiu galimybę pasirinkti įvairaus sudėtingumo užduotis:</a:t>
            </a: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3003638"/>
              </p:ext>
            </p:extLst>
          </p:nvPr>
        </p:nvGraphicFramePr>
        <p:xfrm>
          <a:off x="400594" y="1514294"/>
          <a:ext cx="3309257" cy="432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356778"/>
              </p:ext>
            </p:extLst>
          </p:nvPr>
        </p:nvGraphicFramePr>
        <p:xfrm>
          <a:off x="4463846" y="1445393"/>
          <a:ext cx="3399993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urinio vietos rezervavimo ženkla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148606"/>
              </p:ext>
            </p:extLst>
          </p:nvPr>
        </p:nvGraphicFramePr>
        <p:xfrm>
          <a:off x="8725988" y="1445393"/>
          <a:ext cx="3248297" cy="43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as 6"/>
          <p:cNvSpPr/>
          <p:nvPr/>
        </p:nvSpPr>
        <p:spPr>
          <a:xfrm>
            <a:off x="1185645" y="5936069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34</a:t>
            </a:r>
            <a:r>
              <a:rPr lang="lt-LT" dirty="0" smtClean="0"/>
              <a:t>-</a:t>
            </a:r>
            <a:r>
              <a:rPr lang="en-GB" dirty="0" smtClean="0"/>
              <a:t>59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  <p:sp>
        <p:nvSpPr>
          <p:cNvPr id="8" name="Ovalas 7"/>
          <p:cNvSpPr/>
          <p:nvPr/>
        </p:nvSpPr>
        <p:spPr>
          <a:xfrm>
            <a:off x="5486400" y="5936069"/>
            <a:ext cx="1739153" cy="566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52</a:t>
            </a:r>
            <a:r>
              <a:rPr lang="lt-LT" dirty="0" smtClean="0"/>
              <a:t>-</a:t>
            </a:r>
            <a:r>
              <a:rPr lang="en-GB" dirty="0" smtClean="0"/>
              <a:t>74</a:t>
            </a:r>
            <a:r>
              <a:rPr lang="lt-LT" dirty="0" smtClean="0"/>
              <a:t> </a:t>
            </a:r>
            <a:r>
              <a:rPr lang="en-GB" dirty="0" smtClean="0"/>
              <a:t>%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881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151</Words>
  <Application>Microsoft Office PowerPoint</Application>
  <PresentationFormat>Plačiaekranė</PresentationFormat>
  <Paragraphs>70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„Office“ tema</vt:lpstr>
      <vt:lpstr> Veiklos kokybės įsivertinimas 2021 m. </vt:lpstr>
      <vt:lpstr>   Mokykloje mokiniai skatinami bendradarbiauti: </vt:lpstr>
      <vt:lpstr>   Man / mano vaikui / mano mokiniams svarbu mokytis:</vt:lpstr>
      <vt:lpstr>   Mokykloje teikiama suprantama informacija apie tolesnio mokymosi ir profesijos pasirinkimo galimybes:</vt:lpstr>
      <vt:lpstr>   Man / mano vaikui / mano mokiniams patinka eiti į mokyklą:  </vt:lpstr>
      <vt:lpstr>   Per paskutinius 2 mėnesius aš iš kitų mokinių nesityčiojau: </vt:lpstr>
      <vt:lpstr>   Per paskutinius 2 mėnesius iš manęs mokykloje niekas nesityčiojo: </vt:lpstr>
      <vt:lpstr>   Aš noriai dalyvauju mokyklos organizuojamoje socialinėje ir visuomeninėje veikloje: </vt:lpstr>
      <vt:lpstr>   Per pamokas aš turiu galimybę pasirinkti įvairaus sudėtingumo užduotis: </vt:lpstr>
      <vt:lpstr>   Mano pasiekimų vertinimas man yra aiškus: </vt:lpstr>
      <vt:lpstr>   Įvairių dalykų konsultacijos padeda man geriau mokytis: </vt:lpstr>
      <vt:lpstr>   Džiaugiuosi, kad mokausi šioje mokykloje: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Rita Sadovskienė</dc:creator>
  <cp:lastModifiedBy>Rita Sadovskienė</cp:lastModifiedBy>
  <cp:revision>33</cp:revision>
  <cp:lastPrinted>2022-02-08T12:07:42Z</cp:lastPrinted>
  <dcterms:created xsi:type="dcterms:W3CDTF">2022-02-06T15:47:42Z</dcterms:created>
  <dcterms:modified xsi:type="dcterms:W3CDTF">2022-02-08T13:33:38Z</dcterms:modified>
</cp:coreProperties>
</file>